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0" r:id="rId2"/>
    <p:sldId id="256" r:id="rId3"/>
    <p:sldId id="261" r:id="rId4"/>
    <p:sldId id="262" r:id="rId5"/>
    <p:sldId id="263" r:id="rId6"/>
    <p:sldId id="267" r:id="rId7"/>
    <p:sldId id="265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107" d="100"/>
          <a:sy n="107" d="100"/>
        </p:scale>
        <p:origin x="176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37D5C-80F4-400C-A72F-587EC91DE24B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C5729-7012-42FE-9D97-1DCB3FE3F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50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BBC is 30s or Guardian 13min in the background as they come in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C5729-7012-42FE-9D97-1DCB3FE3FA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20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457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97653" cy="1162050"/>
          </a:xfrm>
        </p:spPr>
        <p:txBody>
          <a:bodyPr anchor="b">
            <a:norm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13515"/>
            <a:ext cx="8197653" cy="4412650"/>
          </a:xfrm>
        </p:spPr>
        <p:txBody>
          <a:bodyPr>
            <a:normAutofit/>
          </a:bodyPr>
          <a:lstStyle>
            <a:lvl1pPr marL="0" indent="0">
              <a:buNone/>
              <a:defRPr sz="3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34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19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80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8197653" cy="1162050"/>
          </a:xfrm>
        </p:spPr>
        <p:txBody>
          <a:bodyPr anchor="b">
            <a:norm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8"/>
          </p:nvPr>
        </p:nvSpPr>
        <p:spPr>
          <a:xfrm>
            <a:off x="467544" y="198884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7544" y="342900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0"/>
          </p:nvPr>
        </p:nvSpPr>
        <p:spPr>
          <a:xfrm>
            <a:off x="467544" y="486916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21"/>
          </p:nvPr>
        </p:nvSpPr>
        <p:spPr>
          <a:xfrm>
            <a:off x="3347864" y="198884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22"/>
          </p:nvPr>
        </p:nvSpPr>
        <p:spPr>
          <a:xfrm>
            <a:off x="3347864" y="342900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23"/>
          </p:nvPr>
        </p:nvSpPr>
        <p:spPr>
          <a:xfrm>
            <a:off x="3347864" y="486916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4"/>
          </p:nvPr>
        </p:nvSpPr>
        <p:spPr>
          <a:xfrm>
            <a:off x="6228184" y="198884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5"/>
          </p:nvPr>
        </p:nvSpPr>
        <p:spPr>
          <a:xfrm>
            <a:off x="6228184" y="342900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26"/>
          </p:nvPr>
        </p:nvSpPr>
        <p:spPr>
          <a:xfrm>
            <a:off x="6228184" y="4869160"/>
            <a:ext cx="2448272" cy="848044"/>
          </a:xfrm>
        </p:spPr>
        <p:txBody>
          <a:bodyPr>
            <a:spAutoFit/>
          </a:bodyPr>
          <a:lstStyle>
            <a:lvl1pPr marL="0" indent="0">
              <a:buNone/>
              <a:defRPr sz="25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460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in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3"/>
          </p:nvPr>
        </p:nvSpPr>
        <p:spPr>
          <a:xfrm>
            <a:off x="5076056" y="45091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4"/>
          </p:nvPr>
        </p:nvSpPr>
        <p:spPr>
          <a:xfrm>
            <a:off x="5076056" y="9087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971600" y="45091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6"/>
          </p:nvPr>
        </p:nvSpPr>
        <p:spPr>
          <a:xfrm>
            <a:off x="971600" y="908720"/>
            <a:ext cx="2467000" cy="817266"/>
          </a:xfrm>
        </p:spPr>
        <p:txBody>
          <a:bodyPr>
            <a:spAutoFit/>
          </a:bodyPr>
          <a:lstStyle>
            <a:lvl1pPr marL="0" indent="0">
              <a:buNone/>
              <a:defRPr sz="24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7"/>
          </p:nvPr>
        </p:nvSpPr>
        <p:spPr>
          <a:xfrm>
            <a:off x="2627784" y="2636912"/>
            <a:ext cx="3888432" cy="1067413"/>
          </a:xfrm>
        </p:spPr>
        <p:txBody>
          <a:bodyPr>
            <a:spAutoFit/>
          </a:bodyPr>
          <a:lstStyle>
            <a:lvl1pPr marL="0" indent="0">
              <a:buNone/>
              <a:defRPr sz="3200"/>
            </a:lvl1pPr>
            <a:lvl2pPr marL="389214" indent="0">
              <a:buNone/>
              <a:defRPr sz="1000"/>
            </a:lvl2pPr>
            <a:lvl3pPr marL="778429" indent="0">
              <a:buNone/>
              <a:defRPr sz="900"/>
            </a:lvl3pPr>
            <a:lvl4pPr marL="1167643" indent="0">
              <a:buNone/>
              <a:defRPr sz="800"/>
            </a:lvl4pPr>
            <a:lvl5pPr marL="1556857" indent="0">
              <a:buNone/>
              <a:defRPr sz="800"/>
            </a:lvl5pPr>
            <a:lvl6pPr marL="1946072" indent="0">
              <a:buNone/>
              <a:defRPr sz="800"/>
            </a:lvl6pPr>
            <a:lvl7pPr marL="2335286" indent="0">
              <a:buNone/>
              <a:defRPr sz="800"/>
            </a:lvl7pPr>
            <a:lvl8pPr marL="2724501" indent="0">
              <a:buNone/>
              <a:defRPr sz="800"/>
            </a:lvl8pPr>
            <a:lvl9pPr marL="3113715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23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776864" cy="4176464"/>
          </a:xfrm>
        </p:spPr>
        <p:txBody>
          <a:bodyPr>
            <a:normAutofit/>
          </a:bodyPr>
          <a:lstStyle>
            <a:lvl1pPr>
              <a:defRPr sz="72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57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776864" cy="3672408"/>
          </a:xfrm>
        </p:spPr>
        <p:txBody>
          <a:bodyPr>
            <a:noAutofit/>
          </a:bodyPr>
          <a:lstStyle>
            <a:lvl1pPr>
              <a:defRPr sz="72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2" descr="D:\Admin\Images\quotation marks close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386" y="5350133"/>
            <a:ext cx="1833892" cy="150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Admin\Images\quotation marks open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1" y="0"/>
            <a:ext cx="1820308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01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254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41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martArt Placeholder 8"/>
          <p:cNvSpPr>
            <a:spLocks noGrp="1"/>
          </p:cNvSpPr>
          <p:nvPr>
            <p:ph type="dgm" sz="quarter" idx="13"/>
          </p:nvPr>
        </p:nvSpPr>
        <p:spPr>
          <a:xfrm>
            <a:off x="468313" y="1412875"/>
            <a:ext cx="8207375" cy="4895850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573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3"/>
          </p:nvPr>
        </p:nvSpPr>
        <p:spPr>
          <a:xfrm>
            <a:off x="468313" y="1773238"/>
            <a:ext cx="8207375" cy="424815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673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251520" y="126876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251520" y="263691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251520" y="400506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251520" y="537321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1763688" y="198884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1763688" y="335699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1763688" y="472514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half" idx="28" hasCustomPrompt="1"/>
          </p:nvPr>
        </p:nvSpPr>
        <p:spPr>
          <a:xfrm>
            <a:off x="1763688" y="609329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9" hasCustomPrompt="1"/>
          </p:nvPr>
        </p:nvSpPr>
        <p:spPr>
          <a:xfrm>
            <a:off x="3131840" y="134076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30" hasCustomPrompt="1"/>
          </p:nvPr>
        </p:nvSpPr>
        <p:spPr>
          <a:xfrm>
            <a:off x="3131840" y="270892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31" hasCustomPrompt="1"/>
          </p:nvPr>
        </p:nvSpPr>
        <p:spPr>
          <a:xfrm>
            <a:off x="3131840" y="407707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half" idx="32" hasCustomPrompt="1"/>
          </p:nvPr>
        </p:nvSpPr>
        <p:spPr>
          <a:xfrm>
            <a:off x="3131840" y="544522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half" idx="33" hasCustomPrompt="1"/>
          </p:nvPr>
        </p:nvSpPr>
        <p:spPr>
          <a:xfrm>
            <a:off x="4644008" y="206084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half" idx="34" hasCustomPrompt="1"/>
          </p:nvPr>
        </p:nvSpPr>
        <p:spPr>
          <a:xfrm>
            <a:off x="4644008" y="3429000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half" idx="35" hasCustomPrompt="1"/>
          </p:nvPr>
        </p:nvSpPr>
        <p:spPr>
          <a:xfrm>
            <a:off x="4644008" y="479715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36" hasCustomPrompt="1"/>
          </p:nvPr>
        </p:nvSpPr>
        <p:spPr>
          <a:xfrm>
            <a:off x="4644008" y="616530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half" idx="37" hasCustomPrompt="1"/>
          </p:nvPr>
        </p:nvSpPr>
        <p:spPr>
          <a:xfrm>
            <a:off x="6012160" y="128365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38" hasCustomPrompt="1"/>
          </p:nvPr>
        </p:nvSpPr>
        <p:spPr>
          <a:xfrm>
            <a:off x="6012160" y="265180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39" hasCustomPrompt="1"/>
          </p:nvPr>
        </p:nvSpPr>
        <p:spPr>
          <a:xfrm>
            <a:off x="6012160" y="401995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half" idx="40" hasCustomPrompt="1"/>
          </p:nvPr>
        </p:nvSpPr>
        <p:spPr>
          <a:xfrm>
            <a:off x="6012160" y="538810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6" name="Text Placeholder 3"/>
          <p:cNvSpPr>
            <a:spLocks noGrp="1"/>
          </p:cNvSpPr>
          <p:nvPr>
            <p:ph type="body" sz="half" idx="41" hasCustomPrompt="1"/>
          </p:nvPr>
        </p:nvSpPr>
        <p:spPr>
          <a:xfrm>
            <a:off x="7668344" y="2003732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7" name="Text Placeholder 3"/>
          <p:cNvSpPr>
            <a:spLocks noGrp="1"/>
          </p:cNvSpPr>
          <p:nvPr>
            <p:ph type="body" sz="half" idx="42" hasCustomPrompt="1"/>
          </p:nvPr>
        </p:nvSpPr>
        <p:spPr>
          <a:xfrm>
            <a:off x="7668344" y="3371884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half" idx="43" hasCustomPrompt="1"/>
          </p:nvPr>
        </p:nvSpPr>
        <p:spPr>
          <a:xfrm>
            <a:off x="7668344" y="4740036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9" name="Text Placeholder 3"/>
          <p:cNvSpPr>
            <a:spLocks noGrp="1"/>
          </p:cNvSpPr>
          <p:nvPr>
            <p:ph type="body" sz="half" idx="44" hasCustomPrompt="1"/>
          </p:nvPr>
        </p:nvSpPr>
        <p:spPr>
          <a:xfrm>
            <a:off x="7668344" y="6108188"/>
            <a:ext cx="602778" cy="41715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ating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5695950"/>
            <a:ext cx="3394720" cy="1162050"/>
          </a:xfrm>
        </p:spPr>
        <p:txBody>
          <a:bodyPr anchor="b">
            <a:no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11760" y="1"/>
            <a:ext cx="3600400" cy="40466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Whiteboard</a:t>
            </a:r>
          </a:p>
        </p:txBody>
      </p:sp>
      <p:grpSp>
        <p:nvGrpSpPr>
          <p:cNvPr id="3" name="Group 20"/>
          <p:cNvGrpSpPr/>
          <p:nvPr/>
        </p:nvGrpSpPr>
        <p:grpSpPr>
          <a:xfrm>
            <a:off x="3563888" y="1916832"/>
            <a:ext cx="2088232" cy="2664296"/>
            <a:chOff x="3491880" y="1556792"/>
            <a:chExt cx="2160240" cy="273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12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22"/>
          <p:cNvGrpSpPr/>
          <p:nvPr/>
        </p:nvGrpSpPr>
        <p:grpSpPr>
          <a:xfrm rot="18806061">
            <a:off x="6401267" y="765916"/>
            <a:ext cx="2122782" cy="2620932"/>
            <a:chOff x="3491880" y="1556792"/>
            <a:chExt cx="2160240" cy="2736304"/>
          </a:xfrm>
        </p:grpSpPr>
        <p:sp>
          <p:nvSpPr>
            <p:cNvPr id="24" name="Rectangle 23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24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26"/>
          <p:cNvGrpSpPr/>
          <p:nvPr/>
        </p:nvGrpSpPr>
        <p:grpSpPr>
          <a:xfrm rot="2765842">
            <a:off x="1035284" y="3700908"/>
            <a:ext cx="2088232" cy="2664296"/>
            <a:chOff x="3491880" y="1556792"/>
            <a:chExt cx="2160240" cy="2736304"/>
          </a:xfrm>
        </p:grpSpPr>
        <p:sp>
          <p:nvSpPr>
            <p:cNvPr id="28" name="Rectangle 27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9" name="Straight Connector 28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endCxn id="28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30"/>
          <p:cNvGrpSpPr/>
          <p:nvPr/>
        </p:nvGrpSpPr>
        <p:grpSpPr>
          <a:xfrm rot="2737329">
            <a:off x="638270" y="822486"/>
            <a:ext cx="2088232" cy="2664296"/>
            <a:chOff x="3491880" y="1556792"/>
            <a:chExt cx="2160240" cy="2736304"/>
          </a:xfrm>
        </p:grpSpPr>
        <p:sp>
          <p:nvSpPr>
            <p:cNvPr id="32" name="Rectangle 31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3" name="Straight Connector 32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32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34"/>
          <p:cNvGrpSpPr/>
          <p:nvPr/>
        </p:nvGrpSpPr>
        <p:grpSpPr>
          <a:xfrm rot="18806061">
            <a:off x="6125854" y="3749643"/>
            <a:ext cx="2122782" cy="2620932"/>
            <a:chOff x="3491880" y="1556792"/>
            <a:chExt cx="2160240" cy="2736304"/>
          </a:xfrm>
        </p:grpSpPr>
        <p:sp>
          <p:nvSpPr>
            <p:cNvPr id="36" name="Rectangle 35"/>
            <p:cNvSpPr/>
            <p:nvPr userDrawn="1"/>
          </p:nvSpPr>
          <p:spPr>
            <a:xfrm>
              <a:off x="3491880" y="1556792"/>
              <a:ext cx="2160240" cy="2736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7" name="Straight Connector 36"/>
            <p:cNvCxnSpPr/>
            <p:nvPr userDrawn="1"/>
          </p:nvCxnSpPr>
          <p:spPr>
            <a:xfrm>
              <a:off x="3491880" y="3356992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endCxn id="36" idx="0"/>
            </p:cNvCxnSpPr>
            <p:nvPr userDrawn="1"/>
          </p:nvCxnSpPr>
          <p:spPr>
            <a:xfrm rot="5400000" flipH="1" flipV="1">
              <a:off x="3671900" y="2456892"/>
              <a:ext cx="1800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/>
          <p:cNvSpPr/>
          <p:nvPr/>
        </p:nvSpPr>
        <p:spPr>
          <a:xfrm>
            <a:off x="8870789" y="-4954"/>
            <a:ext cx="251520" cy="12687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DOOR</a:t>
            </a:r>
          </a:p>
        </p:txBody>
      </p:sp>
      <p:sp>
        <p:nvSpPr>
          <p:cNvPr id="86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899592" y="-171400"/>
            <a:ext cx="2304728" cy="1008111"/>
          </a:xfrm>
          <a:prstGeom prst="irregularSeal2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class</a:t>
            </a:r>
          </a:p>
        </p:txBody>
      </p:sp>
      <p:sp>
        <p:nvSpPr>
          <p:cNvPr id="87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776577" y="151630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17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1491277" y="84665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18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146457" y="215232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19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897873" y="2986548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0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1682202" y="2360901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1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2413667" y="1627321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8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6863894" y="78775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29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7462658" y="138158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0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5973999" y="1708254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1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6736541" y="224027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2" name="Text Placeholder 3"/>
          <p:cNvSpPr>
            <a:spLocks noGrp="1"/>
          </p:cNvSpPr>
          <p:nvPr>
            <p:ph type="body" sz="half" idx="28" hasCustomPrompt="1"/>
          </p:nvPr>
        </p:nvSpPr>
        <p:spPr>
          <a:xfrm>
            <a:off x="7251047" y="283355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3" name="Text Placeholder 3"/>
          <p:cNvSpPr>
            <a:spLocks noGrp="1"/>
          </p:cNvSpPr>
          <p:nvPr>
            <p:ph type="body" sz="half" idx="29" hasCustomPrompt="1"/>
          </p:nvPr>
        </p:nvSpPr>
        <p:spPr>
          <a:xfrm>
            <a:off x="8090740" y="199492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4" name="Text Placeholder 3"/>
          <p:cNvSpPr>
            <a:spLocks noGrp="1"/>
          </p:cNvSpPr>
          <p:nvPr>
            <p:ph type="body" sz="half" idx="30" hasCustomPrompt="1"/>
          </p:nvPr>
        </p:nvSpPr>
        <p:spPr>
          <a:xfrm>
            <a:off x="6511046" y="386747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5" name="Text Placeholder 3"/>
          <p:cNvSpPr>
            <a:spLocks noGrp="1"/>
          </p:cNvSpPr>
          <p:nvPr>
            <p:ph type="body" sz="half" idx="31" hasCustomPrompt="1"/>
          </p:nvPr>
        </p:nvSpPr>
        <p:spPr>
          <a:xfrm>
            <a:off x="5784929" y="460158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6" name="Text Placeholder 3"/>
          <p:cNvSpPr>
            <a:spLocks noGrp="1"/>
          </p:cNvSpPr>
          <p:nvPr>
            <p:ph type="body" sz="half" idx="32" hasCustomPrompt="1"/>
          </p:nvPr>
        </p:nvSpPr>
        <p:spPr>
          <a:xfrm>
            <a:off x="7102329" y="437255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7" name="Text Placeholder 3"/>
          <p:cNvSpPr>
            <a:spLocks noGrp="1"/>
          </p:cNvSpPr>
          <p:nvPr>
            <p:ph type="body" sz="half" idx="33" hasCustomPrompt="1"/>
          </p:nvPr>
        </p:nvSpPr>
        <p:spPr>
          <a:xfrm>
            <a:off x="6265209" y="522920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8" name="Text Placeholder 3"/>
          <p:cNvSpPr>
            <a:spLocks noGrp="1"/>
          </p:cNvSpPr>
          <p:nvPr>
            <p:ph type="body" sz="half" idx="34" hasCustomPrompt="1"/>
          </p:nvPr>
        </p:nvSpPr>
        <p:spPr>
          <a:xfrm>
            <a:off x="7587089" y="5064608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39" name="Text Placeholder 3"/>
          <p:cNvSpPr>
            <a:spLocks noGrp="1"/>
          </p:cNvSpPr>
          <p:nvPr>
            <p:ph type="body" sz="half" idx="35" hasCustomPrompt="1"/>
          </p:nvPr>
        </p:nvSpPr>
        <p:spPr>
          <a:xfrm>
            <a:off x="6966248" y="5906793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0" name="Text Placeholder 3"/>
          <p:cNvSpPr>
            <a:spLocks noGrp="1"/>
          </p:cNvSpPr>
          <p:nvPr>
            <p:ph type="body" sz="half" idx="36" hasCustomPrompt="1"/>
          </p:nvPr>
        </p:nvSpPr>
        <p:spPr>
          <a:xfrm>
            <a:off x="3563888" y="2076382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1" name="Text Placeholder 3"/>
          <p:cNvSpPr>
            <a:spLocks noGrp="1"/>
          </p:cNvSpPr>
          <p:nvPr>
            <p:ph type="body" sz="half" idx="37" hasCustomPrompt="1"/>
          </p:nvPr>
        </p:nvSpPr>
        <p:spPr>
          <a:xfrm>
            <a:off x="4743963" y="2074912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2" name="Text Placeholder 3"/>
          <p:cNvSpPr>
            <a:spLocks noGrp="1"/>
          </p:cNvSpPr>
          <p:nvPr>
            <p:ph type="body" sz="half" idx="38" hasCustomPrompt="1"/>
          </p:nvPr>
        </p:nvSpPr>
        <p:spPr>
          <a:xfrm>
            <a:off x="3563888" y="292306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3" name="Text Placeholder 3"/>
          <p:cNvSpPr>
            <a:spLocks noGrp="1"/>
          </p:cNvSpPr>
          <p:nvPr>
            <p:ph type="body" sz="half" idx="39" hasCustomPrompt="1"/>
          </p:nvPr>
        </p:nvSpPr>
        <p:spPr>
          <a:xfrm>
            <a:off x="4743394" y="292306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4" name="Text Placeholder 3"/>
          <p:cNvSpPr>
            <a:spLocks noGrp="1"/>
          </p:cNvSpPr>
          <p:nvPr>
            <p:ph type="body" sz="half" idx="40" hasCustomPrompt="1"/>
          </p:nvPr>
        </p:nvSpPr>
        <p:spPr>
          <a:xfrm>
            <a:off x="3563888" y="391915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5" name="Text Placeholder 3"/>
          <p:cNvSpPr>
            <a:spLocks noGrp="1"/>
          </p:cNvSpPr>
          <p:nvPr>
            <p:ph type="body" sz="half" idx="41" hasCustomPrompt="1"/>
          </p:nvPr>
        </p:nvSpPr>
        <p:spPr>
          <a:xfrm>
            <a:off x="4632625" y="391915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6" name="Text Placeholder 3"/>
          <p:cNvSpPr>
            <a:spLocks noGrp="1"/>
          </p:cNvSpPr>
          <p:nvPr>
            <p:ph type="body" sz="half" idx="42" hasCustomPrompt="1"/>
          </p:nvPr>
        </p:nvSpPr>
        <p:spPr>
          <a:xfrm>
            <a:off x="1630686" y="3829414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7" name="Text Placeholder 3"/>
          <p:cNvSpPr>
            <a:spLocks noGrp="1"/>
          </p:cNvSpPr>
          <p:nvPr>
            <p:ph type="body" sz="half" idx="43" hasCustomPrompt="1"/>
          </p:nvPr>
        </p:nvSpPr>
        <p:spPr>
          <a:xfrm>
            <a:off x="1323388" y="437255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8" name="Text Placeholder 3"/>
          <p:cNvSpPr>
            <a:spLocks noGrp="1"/>
          </p:cNvSpPr>
          <p:nvPr>
            <p:ph type="body" sz="half" idx="44" hasCustomPrompt="1"/>
          </p:nvPr>
        </p:nvSpPr>
        <p:spPr>
          <a:xfrm>
            <a:off x="2634530" y="4542949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49" name="Text Placeholder 3"/>
          <p:cNvSpPr>
            <a:spLocks noGrp="1"/>
          </p:cNvSpPr>
          <p:nvPr>
            <p:ph type="body" sz="half" idx="45" hasCustomPrompt="1"/>
          </p:nvPr>
        </p:nvSpPr>
        <p:spPr>
          <a:xfrm>
            <a:off x="599361" y="5033056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50" name="Text Placeholder 3"/>
          <p:cNvSpPr>
            <a:spLocks noGrp="1"/>
          </p:cNvSpPr>
          <p:nvPr>
            <p:ph type="body" sz="half" idx="46" hasCustomPrompt="1"/>
          </p:nvPr>
        </p:nvSpPr>
        <p:spPr>
          <a:xfrm>
            <a:off x="1229481" y="5868497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151" name="Text Placeholder 3"/>
          <p:cNvSpPr>
            <a:spLocks noGrp="1"/>
          </p:cNvSpPr>
          <p:nvPr>
            <p:ph type="body" sz="half" idx="47" hasCustomPrompt="1"/>
          </p:nvPr>
        </p:nvSpPr>
        <p:spPr>
          <a:xfrm>
            <a:off x="2133430" y="5028710"/>
            <a:ext cx="905809" cy="417156"/>
          </a:xfrm>
          <a:solidFill>
            <a:schemeClr val="bg1"/>
          </a:solidFill>
        </p:spPr>
        <p:txBody>
          <a:bodyPr wrap="none">
            <a:spAutoFit/>
          </a:bodyPr>
          <a:lstStyle>
            <a:lvl1pPr marL="0" indent="0">
              <a:buNone/>
              <a:defRPr sz="2200"/>
            </a:lvl1pPr>
            <a:lvl2pPr marL="389190" indent="0">
              <a:buNone/>
              <a:defRPr sz="1000"/>
            </a:lvl2pPr>
            <a:lvl3pPr marL="778380" indent="0">
              <a:buNone/>
              <a:defRPr sz="900"/>
            </a:lvl3pPr>
            <a:lvl4pPr marL="1167569" indent="0">
              <a:buNone/>
              <a:defRPr sz="800"/>
            </a:lvl4pPr>
            <a:lvl5pPr marL="1556759" indent="0">
              <a:buNone/>
              <a:defRPr sz="800"/>
            </a:lvl5pPr>
            <a:lvl6pPr marL="1945949" indent="0">
              <a:buNone/>
              <a:defRPr sz="800"/>
            </a:lvl6pPr>
            <a:lvl7pPr marL="2335139" indent="0">
              <a:buNone/>
              <a:defRPr sz="800"/>
            </a:lvl7pPr>
            <a:lvl8pPr marL="2724329" indent="0">
              <a:buNone/>
              <a:defRPr sz="800"/>
            </a:lvl8pPr>
            <a:lvl9pPr marL="3113519" indent="0">
              <a:buNone/>
              <a:defRPr sz="800"/>
            </a:lvl9pPr>
          </a:lstStyle>
          <a:p>
            <a:pPr lvl="0"/>
            <a:r>
              <a:rPr lang="en-US" dirty="0"/>
              <a:t>Name </a:t>
            </a:r>
          </a:p>
        </p:txBody>
      </p:sp>
    </p:spTree>
    <p:extLst>
      <p:ext uri="{BB962C8B-B14F-4D97-AF65-F5344CB8AC3E}">
        <p14:creationId xmlns:p14="http://schemas.microsoft.com/office/powerpoint/2010/main" val="46242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9CC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77843" tIns="38921" rIns="77843" bIns="3892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77843" tIns="38921" rIns="77843" bIns="389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2" y="6356352"/>
            <a:ext cx="2133600" cy="365125"/>
          </a:xfrm>
          <a:prstGeom prst="rect">
            <a:avLst/>
          </a:prstGeom>
        </p:spPr>
        <p:txBody>
          <a:bodyPr vert="horz" lIns="77843" tIns="38921" rIns="77843" bIns="3892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A16BB-540E-453C-935A-E6CBAFB7FAB2}" type="datetimeFigureOut">
              <a:rPr lang="en-GB" smtClean="0"/>
              <a:t>30/06/2020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2"/>
            <a:ext cx="2895600" cy="365125"/>
          </a:xfrm>
          <a:prstGeom prst="rect">
            <a:avLst/>
          </a:prstGeom>
        </p:spPr>
        <p:txBody>
          <a:bodyPr vert="horz" lIns="77843" tIns="38921" rIns="77843" bIns="38921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77843" tIns="38921" rIns="77843" bIns="3892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4F667-8417-4D9A-9E90-B1776EA9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08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778429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911" indent="-291911" algn="l" defTabSz="77842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2473" indent="-243259" algn="l" defTabSz="778429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3036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2250" indent="-194607" algn="l" defTabSz="778429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1465" indent="-194607" algn="l" defTabSz="778429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0679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29893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19108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08322" indent="-194607" algn="l" defTabSz="778429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214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8429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7643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6857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6072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5286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4501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3715" algn="l" defTabSz="778429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news/video_and_audio/headlines/3778521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theguardian.com/uk-news/video/2015/jul/27/calais-migrants-jungle-camp-vide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6" name="Text Placeholder 3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News clip Calais refuges – what are the issues raised? What is the inequality?</a:t>
            </a:r>
          </a:p>
          <a:p>
            <a:r>
              <a:rPr lang="en-GB" dirty="0"/>
              <a:t>Date/ title</a:t>
            </a:r>
          </a:p>
          <a:p>
            <a:r>
              <a:rPr lang="en-GB" dirty="0"/>
              <a:t>Read blog – what is the argument, language devises?</a:t>
            </a:r>
          </a:p>
          <a:p>
            <a:r>
              <a:rPr lang="en-GB" dirty="0"/>
              <a:t>Success criteria for blog?</a:t>
            </a:r>
          </a:p>
          <a:p>
            <a:r>
              <a:rPr lang="en-GB" dirty="0"/>
              <a:t>Generate ideas.</a:t>
            </a:r>
          </a:p>
          <a:p>
            <a:r>
              <a:rPr lang="en-GB" dirty="0"/>
              <a:t>Look at targets and write blog on an aspect of inequality/ unfairness </a:t>
            </a:r>
          </a:p>
        </p:txBody>
      </p:sp>
    </p:spTree>
    <p:extLst>
      <p:ext uri="{BB962C8B-B14F-4D97-AF65-F5344CB8AC3E}">
        <p14:creationId xmlns:p14="http://schemas.microsoft.com/office/powerpoint/2010/main" val="596723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Article –Wanted Scapegoats</a:t>
            </a:r>
          </a:p>
          <a:p>
            <a:r>
              <a:rPr lang="en-GB" dirty="0"/>
              <a:t>Clip lined up</a:t>
            </a:r>
          </a:p>
        </p:txBody>
      </p:sp>
    </p:spTree>
    <p:extLst>
      <p:ext uri="{BB962C8B-B14F-4D97-AF65-F5344CB8AC3E}">
        <p14:creationId xmlns:p14="http://schemas.microsoft.com/office/powerpoint/2010/main" val="2339022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r>
              <a:rPr lang="en-GB" sz="2000" dirty="0">
                <a:hlinkClick r:id="rId3"/>
              </a:rPr>
              <a:t>http://www.bbc.co.uk/news/video_and_audio/headlines/37785213</a:t>
            </a:r>
            <a:r>
              <a:rPr lang="en-GB" sz="2000" dirty="0"/>
              <a:t> or</a:t>
            </a:r>
          </a:p>
          <a:p>
            <a:pPr marL="0" indent="0">
              <a:buNone/>
            </a:pPr>
            <a:r>
              <a:rPr lang="en-GB" sz="2000" dirty="0">
                <a:hlinkClick r:id="rId4"/>
              </a:rPr>
              <a:t>https://www.theguardian.com/uk-news/video/2015/jul/27/calais-migrants-jungle-camp-video</a:t>
            </a:r>
            <a:r>
              <a:rPr lang="en-GB" sz="2000" dirty="0"/>
              <a:t> 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0" y="260648"/>
            <a:ext cx="9144000" cy="292494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What do you learn about Calais migrants? What are the issues? Where is there a sense of injustice/inequality/unfairness? </a:t>
            </a:r>
          </a:p>
        </p:txBody>
      </p:sp>
    </p:spTree>
    <p:extLst>
      <p:ext uri="{BB962C8B-B14F-4D97-AF65-F5344CB8AC3E}">
        <p14:creationId xmlns:p14="http://schemas.microsoft.com/office/powerpoint/2010/main" val="1009648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Practice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LO</a:t>
            </a:r>
          </a:p>
          <a:p>
            <a:pPr marL="0" indent="0">
              <a:buNone/>
            </a:pPr>
            <a:r>
              <a:rPr lang="en-GB" dirty="0"/>
              <a:t>To understand what makes interesting and lively writing</a:t>
            </a:r>
          </a:p>
          <a:p>
            <a:pPr marL="0" indent="0">
              <a:buNone/>
            </a:pPr>
            <a:r>
              <a:rPr lang="en-GB" dirty="0"/>
              <a:t>To revise writing skills for non fiction writing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23928" y="0"/>
            <a:ext cx="5189774" cy="365125"/>
          </a:xfrm>
        </p:spPr>
        <p:txBody>
          <a:bodyPr/>
          <a:lstStyle/>
          <a:p>
            <a:pPr algn="r"/>
            <a:fld id="{FEF7C56F-CDF8-4858-B6DF-3C18F8045D4D}" type="datetime2">
              <a:rPr lang="en-GB" sz="2800" b="1" u="sng" smtClean="0">
                <a:solidFill>
                  <a:schemeClr val="tx1"/>
                </a:solidFill>
              </a:rPr>
              <a:pPr algn="r"/>
              <a:t>Tuesday, 30 June 2020</a:t>
            </a:fld>
            <a:endParaRPr lang="en-GB" sz="2800" b="1" u="sng" dirty="0">
              <a:solidFill>
                <a:schemeClr val="tx1"/>
              </a:solidFill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251520" y="3284984"/>
            <a:ext cx="9217024" cy="230425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Look back at your feedback from your last writing task. What is a strength of yours? Something you do well?</a:t>
            </a:r>
          </a:p>
        </p:txBody>
      </p:sp>
    </p:spTree>
    <p:extLst>
      <p:ext uri="{BB962C8B-B14F-4D97-AF65-F5344CB8AC3E}">
        <p14:creationId xmlns:p14="http://schemas.microsoft.com/office/powerpoint/2010/main" val="366884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 the blog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713514"/>
            <a:ext cx="8197653" cy="4883837"/>
          </a:xfrm>
        </p:spPr>
        <p:txBody>
          <a:bodyPr>
            <a:normAutofit/>
          </a:bodyPr>
          <a:lstStyle/>
          <a:p>
            <a:r>
              <a:rPr lang="en-GB" sz="3200" u="sng" dirty="0"/>
              <a:t>Key words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Scapegoats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Supplanting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Indigenous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Arbitrary 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Austerity</a:t>
            </a:r>
          </a:p>
          <a:p>
            <a:endParaRPr lang="en-GB" sz="3200" dirty="0"/>
          </a:p>
        </p:txBody>
      </p:sp>
      <p:sp>
        <p:nvSpPr>
          <p:cNvPr id="6" name="Cloud Callout 5"/>
          <p:cNvSpPr/>
          <p:nvPr/>
        </p:nvSpPr>
        <p:spPr>
          <a:xfrm>
            <a:off x="5040560" y="-4940"/>
            <a:ext cx="4499992" cy="5661248"/>
          </a:xfrm>
          <a:prstGeom prst="cloudCallout">
            <a:avLst>
              <a:gd name="adj1" fmla="val -52095"/>
              <a:gd name="adj2" fmla="val 545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What is the argument? Summarise the main points. What interesting language stands out? What is the effect?</a:t>
            </a:r>
          </a:p>
        </p:txBody>
      </p:sp>
    </p:spTree>
    <p:extLst>
      <p:ext uri="{BB962C8B-B14F-4D97-AF65-F5344CB8AC3E}">
        <p14:creationId xmlns:p14="http://schemas.microsoft.com/office/powerpoint/2010/main" val="312311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makes an interesting blog?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>
              <a:buSzPct val="125000"/>
              <a:buBlip>
                <a:blip r:embed="rId2"/>
              </a:buBlip>
            </a:pPr>
            <a:r>
              <a:rPr lang="en-GB" dirty="0"/>
              <a:t> </a:t>
            </a:r>
          </a:p>
          <a:p>
            <a:pPr marL="457200" indent="-457200">
              <a:buSzPct val="125000"/>
              <a:buBlip>
                <a:blip r:embed="rId2"/>
              </a:buBlip>
            </a:pPr>
            <a:r>
              <a:rPr lang="en-GB" dirty="0"/>
              <a:t> </a:t>
            </a:r>
          </a:p>
          <a:p>
            <a:pPr marL="457200" indent="-457200">
              <a:buSzPct val="125000"/>
              <a:buBlip>
                <a:blip r:embed="rId2"/>
              </a:buBlip>
            </a:pPr>
            <a:r>
              <a:rPr lang="en-GB" dirty="0"/>
              <a:t> </a:t>
            </a:r>
          </a:p>
          <a:p>
            <a:pPr marL="457200" indent="-457200">
              <a:buSzPct val="125000"/>
              <a:buBlip>
                <a:blip r:embed="rId2"/>
              </a:buBlip>
            </a:pPr>
            <a:r>
              <a:rPr lang="en-GB" dirty="0"/>
              <a:t> </a:t>
            </a:r>
          </a:p>
          <a:p>
            <a:pPr marL="457200" indent="-457200">
              <a:buSzPct val="125000"/>
              <a:buBlip>
                <a:blip r:embed="rId2"/>
              </a:buBlip>
            </a:pPr>
            <a:r>
              <a:rPr lang="en-GB" dirty="0"/>
              <a:t> </a:t>
            </a:r>
          </a:p>
          <a:p>
            <a:pPr marL="457200" indent="-457200">
              <a:buSzPct val="125000"/>
              <a:buBlip>
                <a:blip r:embed="rId2"/>
              </a:buBlip>
            </a:pPr>
            <a:r>
              <a:rPr lang="en-GB" dirty="0"/>
              <a:t> </a:t>
            </a:r>
          </a:p>
          <a:p>
            <a:pPr marL="457200" indent="-457200">
              <a:buSzPct val="125000"/>
              <a:buBlip>
                <a:blip r:embed="rId2"/>
              </a:buBlip>
            </a:pP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114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197653" cy="1162050"/>
          </a:xfrm>
        </p:spPr>
        <p:txBody>
          <a:bodyPr>
            <a:noAutofit/>
          </a:bodyPr>
          <a:lstStyle/>
          <a:p>
            <a:r>
              <a:rPr lang="en-GB" sz="2800" dirty="0"/>
              <a:t>Write a lively blog about an aspect of inequality or unfairness that you feel strongly about.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201" y="1268760"/>
            <a:ext cx="4546848" cy="5589239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/>
              <a:t>Mindmap</a:t>
            </a:r>
            <a:r>
              <a:rPr lang="en-GB" dirty="0"/>
              <a:t> some ideas </a:t>
            </a:r>
          </a:p>
          <a:p>
            <a:r>
              <a:rPr lang="en-GB" dirty="0"/>
              <a:t>Pick the strongest and generate 2-3 points you could make</a:t>
            </a:r>
          </a:p>
          <a:p>
            <a:r>
              <a:rPr lang="en-GB" dirty="0"/>
              <a:t>Are you going to write any particular types of paragraphs?</a:t>
            </a:r>
          </a:p>
          <a:p>
            <a:r>
              <a:rPr lang="en-GB" dirty="0"/>
              <a:t>What interesting language will you include</a:t>
            </a:r>
          </a:p>
          <a:p>
            <a:r>
              <a:rPr lang="en-GB" dirty="0"/>
              <a:t>Look back at your previous writing target and write it in your book.</a:t>
            </a:r>
          </a:p>
        </p:txBody>
      </p:sp>
    </p:spTree>
    <p:extLst>
      <p:ext uri="{BB962C8B-B14F-4D97-AF65-F5344CB8AC3E}">
        <p14:creationId xmlns:p14="http://schemas.microsoft.com/office/powerpoint/2010/main" val="318336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188640"/>
            <a:ext cx="8767540" cy="90048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3300"/>
              </a:gs>
            </a:gsLst>
            <a:lin ang="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127">
                        <a14:foregroundMark x1="36245" y1="83983" x2="36245" y2="83983"/>
                        <a14:foregroundMark x1="69432" y1="76190" x2="69432" y2="76190"/>
                        <a14:foregroundMark x1="48472" y1="86580" x2="48472" y2="865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933" y="177436"/>
            <a:ext cx="1356307" cy="13681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5536" y="188640"/>
            <a:ext cx="74263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Write a lively blog about an aspect of inequality or unfairness that you feel strongly about.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512" y="1196752"/>
            <a:ext cx="5418036" cy="559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78429">
              <a:spcBef>
                <a:spcPct val="20000"/>
              </a:spcBef>
              <a:buClr>
                <a:srgbClr val="00EE00"/>
              </a:buClr>
              <a:buSzPct val="120000"/>
            </a:pPr>
            <a:r>
              <a:rPr lang="en-GB" sz="2000" b="1" dirty="0">
                <a:solidFill>
                  <a:prstClr val="black"/>
                </a:solidFill>
              </a:rPr>
              <a:t>Check each paragraph for accuracy.</a:t>
            </a:r>
          </a:p>
          <a:p>
            <a:pPr marL="291911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/>
              <a:t>Clear </a:t>
            </a:r>
            <a:r>
              <a:rPr lang="en-GB" sz="2000" b="1" dirty="0">
                <a:solidFill>
                  <a:srgbClr val="FF0000"/>
                </a:solidFill>
              </a:rPr>
              <a:t>topic sentences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Used </a:t>
            </a:r>
            <a:r>
              <a:rPr lang="en-GB" sz="2000" b="1" dirty="0">
                <a:solidFill>
                  <a:srgbClr val="FF0000"/>
                </a:solidFill>
              </a:rPr>
              <a:t>full stops </a:t>
            </a:r>
            <a:r>
              <a:rPr lang="en-GB" sz="2000" dirty="0">
                <a:solidFill>
                  <a:prstClr val="black"/>
                </a:solidFill>
              </a:rPr>
              <a:t>and </a:t>
            </a:r>
            <a:r>
              <a:rPr lang="en-GB" sz="2000" b="1" dirty="0">
                <a:solidFill>
                  <a:srgbClr val="FF0000"/>
                </a:solidFill>
              </a:rPr>
              <a:t>commas</a:t>
            </a:r>
            <a:r>
              <a:rPr lang="en-GB" sz="2000" dirty="0">
                <a:solidFill>
                  <a:prstClr val="black"/>
                </a:solidFill>
              </a:rPr>
              <a:t>.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Used </a:t>
            </a:r>
            <a:r>
              <a:rPr lang="en-GB" sz="2000" b="1" dirty="0">
                <a:solidFill>
                  <a:srgbClr val="FF0000"/>
                </a:solidFill>
              </a:rPr>
              <a:t>capital letters </a:t>
            </a:r>
            <a:r>
              <a:rPr lang="en-GB" sz="2000" dirty="0">
                <a:solidFill>
                  <a:prstClr val="black"/>
                </a:solidFill>
              </a:rPr>
              <a:t>in the correct places (start sentences, names of people, places </a:t>
            </a:r>
            <a:r>
              <a:rPr lang="en-GB" sz="2000" dirty="0" err="1">
                <a:solidFill>
                  <a:prstClr val="black"/>
                </a:solidFill>
              </a:rPr>
              <a:t>etc</a:t>
            </a:r>
            <a:r>
              <a:rPr lang="en-GB" sz="2000" dirty="0">
                <a:solidFill>
                  <a:prstClr val="black"/>
                </a:solidFill>
              </a:rPr>
              <a:t>)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Checked </a:t>
            </a:r>
            <a:r>
              <a:rPr lang="en-GB" sz="2000" b="1" dirty="0">
                <a:solidFill>
                  <a:srgbClr val="FF0000"/>
                </a:solidFill>
              </a:rPr>
              <a:t>spellings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Written verbs in the </a:t>
            </a:r>
            <a:r>
              <a:rPr lang="en-GB" sz="2000" b="1" dirty="0">
                <a:solidFill>
                  <a:srgbClr val="FF0000"/>
                </a:solidFill>
              </a:rPr>
              <a:t>same tense </a:t>
            </a:r>
            <a:r>
              <a:rPr lang="en-GB" sz="2000" dirty="0">
                <a:solidFill>
                  <a:prstClr val="black"/>
                </a:solidFill>
              </a:rPr>
              <a:t>e.g. walked, spoke, smoked.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Used interesting </a:t>
            </a:r>
            <a:r>
              <a:rPr lang="en-GB" sz="2000" b="1" dirty="0">
                <a:solidFill>
                  <a:srgbClr val="FF0000"/>
                </a:solidFill>
              </a:rPr>
              <a:t>verbs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Used interesting </a:t>
            </a:r>
            <a:r>
              <a:rPr lang="en-GB" sz="2000" b="1" dirty="0">
                <a:solidFill>
                  <a:srgbClr val="FF0000"/>
                </a:solidFill>
              </a:rPr>
              <a:t>adjectives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Tried to use a </a:t>
            </a:r>
            <a:r>
              <a:rPr lang="en-GB" sz="2000" b="1" dirty="0">
                <a:solidFill>
                  <a:srgbClr val="FF0000"/>
                </a:solidFill>
              </a:rPr>
              <a:t>variety of sentence </a:t>
            </a:r>
            <a:r>
              <a:rPr lang="en-GB" sz="2000" dirty="0">
                <a:solidFill>
                  <a:prstClr val="black"/>
                </a:solidFill>
              </a:rPr>
              <a:t>structures.</a:t>
            </a:r>
          </a:p>
          <a:p>
            <a:pPr marL="291911" lvl="0" indent="-291911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000" dirty="0">
                <a:solidFill>
                  <a:prstClr val="black"/>
                </a:solidFill>
              </a:rPr>
              <a:t>Used language devices  </a:t>
            </a:r>
            <a:r>
              <a:rPr lang="en-GB" sz="2000" b="1" dirty="0">
                <a:solidFill>
                  <a:srgbClr val="FF0000"/>
                </a:solidFill>
              </a:rPr>
              <a:t>- sense descriptions, simile/metaphor, repetition, rhetorical question, alliteration …</a:t>
            </a:r>
          </a:p>
          <a:p>
            <a:pPr marL="342900" lvl="0" indent="-342900" defTabSz="778429">
              <a:spcBef>
                <a:spcPct val="20000"/>
              </a:spcBef>
              <a:buClr>
                <a:srgbClr val="00EE00"/>
              </a:buClr>
              <a:buSzPct val="120000"/>
              <a:buFont typeface="Wingdings" panose="05000000000000000000" pitchFamily="2" charset="2"/>
              <a:buChar char="þ"/>
            </a:pPr>
            <a:r>
              <a:rPr lang="en-GB" sz="2000" dirty="0"/>
              <a:t>A clear </a:t>
            </a:r>
            <a:r>
              <a:rPr lang="en-GB" sz="2000" b="1" dirty="0">
                <a:solidFill>
                  <a:srgbClr val="FF0000"/>
                </a:solidFill>
              </a:rPr>
              <a:t>comment/opinion</a:t>
            </a:r>
            <a:r>
              <a:rPr lang="en-GB" sz="2000" dirty="0"/>
              <a:t> to end the paragraph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13572" y="1545588"/>
            <a:ext cx="3330428" cy="531241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 lnSpcReduction="10000"/>
          </a:bodyPr>
          <a:lstStyle/>
          <a:p>
            <a:pPr algn="ctr">
              <a:spcAft>
                <a:spcPts val="1200"/>
              </a:spcAft>
            </a:pPr>
            <a:r>
              <a:rPr lang="en-GB" sz="2400" b="1" dirty="0">
                <a:solidFill>
                  <a:schemeClr val="tx1"/>
                </a:solidFill>
              </a:rPr>
              <a:t>If you’re stuck…</a:t>
            </a: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If there’s one thing …</a:t>
            </a:r>
          </a:p>
          <a:p>
            <a:pPr>
              <a:spcAft>
                <a:spcPts val="600"/>
              </a:spcAft>
            </a:pPr>
            <a:endParaRPr lang="en-GB" dirty="0">
              <a:solidFill>
                <a:schemeClr val="tx1"/>
              </a:solidFill>
              <a:latin typeface="Segoe Print" pitchFamily="2" charset="0"/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I remember this one time …</a:t>
            </a: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Looking around, I felt/ I saw …</a:t>
            </a: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All I could think was …</a:t>
            </a:r>
          </a:p>
          <a:p>
            <a:pPr>
              <a:spcAft>
                <a:spcPts val="600"/>
              </a:spcAft>
            </a:pPr>
            <a:endParaRPr lang="en-GB" dirty="0">
              <a:solidFill>
                <a:schemeClr val="tx1"/>
              </a:solidFill>
              <a:latin typeface="Segoe Print" pitchFamily="2" charset="0"/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Can you imagine … , I thought…</a:t>
            </a:r>
          </a:p>
          <a:p>
            <a:pPr>
              <a:spcAft>
                <a:spcPts val="600"/>
              </a:spcAft>
            </a:pPr>
            <a:endParaRPr lang="en-GB" dirty="0">
              <a:solidFill>
                <a:schemeClr val="tx1"/>
              </a:solidFill>
              <a:latin typeface="Segoe Print" pitchFamily="2" charset="0"/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By far, the worst thing … because …</a:t>
            </a:r>
          </a:p>
          <a:p>
            <a:pPr>
              <a:spcAft>
                <a:spcPts val="600"/>
              </a:spcAft>
            </a:pPr>
            <a:endParaRPr lang="en-GB" dirty="0">
              <a:solidFill>
                <a:schemeClr val="tx1"/>
              </a:solidFill>
              <a:latin typeface="Segoe Print" pitchFamily="2" charset="0"/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Overall, I feel/ I think …</a:t>
            </a: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Segoe Print" pitchFamily="2" charset="0"/>
              </a:rPr>
              <a:t>One thing I will always wonder is …</a:t>
            </a:r>
          </a:p>
          <a:p>
            <a:pPr algn="ctr">
              <a:spcAft>
                <a:spcPts val="600"/>
              </a:spcAft>
            </a:pPr>
            <a:endParaRPr lang="en-GB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2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5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44016"/>
            <a:ext cx="6336704" cy="692696"/>
          </a:xfrm>
        </p:spPr>
        <p:txBody>
          <a:bodyPr>
            <a:noAutofit/>
          </a:bodyPr>
          <a:lstStyle/>
          <a:p>
            <a:pPr marL="762000" indent="-762000" algn="l" eaLnBrk="1" hangingPunct="1"/>
            <a:r>
              <a:rPr lang="en-GB" sz="4800" dirty="0"/>
              <a:t>2 minute final check!</a:t>
            </a:r>
            <a:endParaRPr lang="en-GB" sz="28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sz="2800" dirty="0"/>
              <a:t>Clear </a:t>
            </a:r>
            <a:r>
              <a:rPr lang="en-GB" sz="2800" b="1" dirty="0">
                <a:solidFill>
                  <a:srgbClr val="FF0000"/>
                </a:solidFill>
              </a:rPr>
              <a:t>topic sentences</a:t>
            </a:r>
          </a:p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dirty="0"/>
              <a:t>Used </a:t>
            </a:r>
            <a:r>
              <a:rPr lang="en-GB" b="1" dirty="0">
                <a:solidFill>
                  <a:srgbClr val="FF0000"/>
                </a:solidFill>
              </a:rPr>
              <a:t>full stops </a:t>
            </a:r>
            <a:r>
              <a:rPr lang="en-GB" dirty="0"/>
              <a:t>and </a:t>
            </a:r>
            <a:r>
              <a:rPr lang="en-GB" b="1" dirty="0">
                <a:solidFill>
                  <a:srgbClr val="FF0000"/>
                </a:solidFill>
              </a:rPr>
              <a:t>commas</a:t>
            </a:r>
            <a:r>
              <a:rPr lang="en-GB" dirty="0"/>
              <a:t>.</a:t>
            </a:r>
          </a:p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dirty="0"/>
              <a:t>Used </a:t>
            </a:r>
            <a:r>
              <a:rPr lang="en-GB" b="1" dirty="0">
                <a:solidFill>
                  <a:srgbClr val="FF0000"/>
                </a:solidFill>
              </a:rPr>
              <a:t>capital letters </a:t>
            </a:r>
            <a:r>
              <a:rPr lang="en-GB" dirty="0"/>
              <a:t>in the correct places (start sentences, names of people, places etc)</a:t>
            </a:r>
          </a:p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dirty="0"/>
              <a:t>Checked </a:t>
            </a:r>
            <a:r>
              <a:rPr lang="en-GB" b="1" dirty="0">
                <a:solidFill>
                  <a:srgbClr val="FF0000"/>
                </a:solidFill>
              </a:rPr>
              <a:t>spellings</a:t>
            </a:r>
          </a:p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dirty="0"/>
              <a:t>Written verbs in the </a:t>
            </a:r>
            <a:r>
              <a:rPr lang="en-GB" b="1" dirty="0">
                <a:solidFill>
                  <a:srgbClr val="FF0000"/>
                </a:solidFill>
              </a:rPr>
              <a:t>same tense </a:t>
            </a:r>
            <a:r>
              <a:rPr lang="en-GB" dirty="0"/>
              <a:t>e.g. walked, spoke, smoked.</a:t>
            </a:r>
          </a:p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dirty="0"/>
              <a:t>Used interesting </a:t>
            </a:r>
            <a:r>
              <a:rPr lang="en-GB" b="1" dirty="0">
                <a:solidFill>
                  <a:srgbClr val="FF0000"/>
                </a:solidFill>
              </a:rPr>
              <a:t>verbs</a:t>
            </a:r>
          </a:p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dirty="0"/>
              <a:t>Used interesting </a:t>
            </a:r>
            <a:r>
              <a:rPr lang="en-GB" b="1" dirty="0">
                <a:solidFill>
                  <a:srgbClr val="FF0000"/>
                </a:solidFill>
              </a:rPr>
              <a:t>adjectives</a:t>
            </a:r>
          </a:p>
          <a:p>
            <a:pPr>
              <a:buClr>
                <a:srgbClr val="00EE00"/>
              </a:buClr>
              <a:buSzPct val="120000"/>
              <a:buFont typeface="Wingdings" pitchFamily="2" charset="2"/>
              <a:buChar char=""/>
            </a:pPr>
            <a:r>
              <a:rPr lang="en-GB" dirty="0"/>
              <a:t>Tried to use a </a:t>
            </a:r>
            <a:r>
              <a:rPr lang="en-GB" b="1" dirty="0">
                <a:solidFill>
                  <a:srgbClr val="FF0000"/>
                </a:solidFill>
              </a:rPr>
              <a:t>variety of sentence </a:t>
            </a:r>
            <a:r>
              <a:rPr lang="en-GB" dirty="0"/>
              <a:t>structures.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Used </a:t>
            </a:r>
            <a:r>
              <a:rPr lang="en-GB" b="1" u="sng" dirty="0"/>
              <a:t>at least 3 </a:t>
            </a:r>
            <a:r>
              <a:rPr lang="en-GB" dirty="0"/>
              <a:t>language devices per paragraph	</a:t>
            </a:r>
          </a:p>
          <a:p>
            <a:pPr marL="0" indent="0">
              <a:buClr>
                <a:srgbClr val="00EE00"/>
              </a:buClr>
              <a:buSzPct val="120000"/>
              <a:buNone/>
            </a:pPr>
            <a:r>
              <a:rPr lang="en-GB" b="1" dirty="0">
                <a:solidFill>
                  <a:srgbClr val="FF0000"/>
                </a:solidFill>
              </a:rPr>
              <a:t>-rhetorical questions	-superlatives			</a:t>
            </a:r>
          </a:p>
          <a:p>
            <a:pPr marL="0" indent="0">
              <a:buClr>
                <a:srgbClr val="00EE00"/>
              </a:buClr>
              <a:buSzPct val="120000"/>
              <a:buNone/>
            </a:pPr>
            <a:r>
              <a:rPr lang="en-GB" b="1" dirty="0">
                <a:solidFill>
                  <a:srgbClr val="FF0000"/>
                </a:solidFill>
              </a:rPr>
              <a:t>-inclusive pronouns	-second person pronouns	</a:t>
            </a:r>
          </a:p>
          <a:p>
            <a:pPr marL="0" indent="0">
              <a:buClr>
                <a:srgbClr val="00EE00"/>
              </a:buClr>
              <a:buSzPct val="120000"/>
              <a:buNone/>
            </a:pPr>
            <a:r>
              <a:rPr lang="en-GB" b="1" dirty="0">
                <a:solidFill>
                  <a:srgbClr val="FF0000"/>
                </a:solidFill>
              </a:rPr>
              <a:t>-alliteration                      	-repetition			-list of three		</a:t>
            </a:r>
          </a:p>
          <a:p>
            <a:pPr marL="0" indent="0">
              <a:buClr>
                <a:srgbClr val="00EE00"/>
              </a:buClr>
              <a:buSzPct val="120000"/>
              <a:buNone/>
            </a:pPr>
            <a:r>
              <a:rPr lang="en-GB" b="1" dirty="0">
                <a:solidFill>
                  <a:srgbClr val="FF0000"/>
                </a:solidFill>
              </a:rPr>
              <a:t>-facts and statistics		-simile/metaphors		-imperatives 									(commanding verbs)</a:t>
            </a:r>
          </a:p>
          <a:p>
            <a:pPr lvl="0">
              <a:buClr>
                <a:srgbClr val="00EE00"/>
              </a:buClr>
              <a:buSzPct val="120000"/>
              <a:buFont typeface="Wingdings" panose="05000000000000000000" pitchFamily="2" charset="2"/>
              <a:buChar char="þ"/>
            </a:pPr>
            <a:r>
              <a:rPr lang="en-GB" dirty="0"/>
              <a:t>A clear </a:t>
            </a:r>
            <a:r>
              <a:rPr lang="en-GB" b="1" dirty="0">
                <a:solidFill>
                  <a:srgbClr val="FF0000"/>
                </a:solidFill>
              </a:rPr>
              <a:t>comment/opinion</a:t>
            </a:r>
            <a:r>
              <a:rPr lang="en-GB" dirty="0"/>
              <a:t> to end the paragraph</a:t>
            </a:r>
            <a:endParaRPr lang="en-GB" dirty="0">
              <a:solidFill>
                <a:prstClr val="black"/>
              </a:solidFill>
            </a:endParaRPr>
          </a:p>
          <a:p>
            <a:pPr marL="0" indent="0">
              <a:buClr>
                <a:srgbClr val="00EE00"/>
              </a:buClr>
              <a:buSzPct val="120000"/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127">
                        <a14:foregroundMark x1="36245" y1="83983" x2="36245" y2="83983"/>
                        <a14:foregroundMark x1="69432" y1="76190" x2="69432" y2="76190"/>
                        <a14:foregroundMark x1="48472" y1="86580" x2="48472" y2="865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996952"/>
            <a:ext cx="2376264" cy="239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0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824" y="234451"/>
            <a:ext cx="8517632" cy="5112568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Clear </a:t>
            </a:r>
            <a:r>
              <a:rPr lang="en-GB" b="1" dirty="0">
                <a:solidFill>
                  <a:srgbClr val="FF0000"/>
                </a:solidFill>
              </a:rPr>
              <a:t>topic sentences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Used </a:t>
            </a:r>
            <a:r>
              <a:rPr lang="en-GB" b="1" dirty="0">
                <a:solidFill>
                  <a:srgbClr val="FF0000"/>
                </a:solidFill>
              </a:rPr>
              <a:t>full stops </a:t>
            </a:r>
            <a:r>
              <a:rPr lang="en-GB" dirty="0"/>
              <a:t>and </a:t>
            </a:r>
            <a:r>
              <a:rPr lang="en-GB" b="1" dirty="0">
                <a:solidFill>
                  <a:srgbClr val="FF0000"/>
                </a:solidFill>
              </a:rPr>
              <a:t>commas</a:t>
            </a:r>
            <a:r>
              <a:rPr lang="en-GB" dirty="0"/>
              <a:t>.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Used </a:t>
            </a:r>
            <a:r>
              <a:rPr lang="en-GB" b="1" dirty="0">
                <a:solidFill>
                  <a:srgbClr val="FF0000"/>
                </a:solidFill>
              </a:rPr>
              <a:t>capital letters </a:t>
            </a:r>
            <a:r>
              <a:rPr lang="en-GB" dirty="0"/>
              <a:t>in the correct places (start sentences, names of people, places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Checked </a:t>
            </a:r>
            <a:r>
              <a:rPr lang="en-GB" b="1" dirty="0">
                <a:solidFill>
                  <a:srgbClr val="FF0000"/>
                </a:solidFill>
              </a:rPr>
              <a:t>spellings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Written verbs in the </a:t>
            </a:r>
            <a:r>
              <a:rPr lang="en-GB" b="1" dirty="0">
                <a:solidFill>
                  <a:srgbClr val="FF0000"/>
                </a:solidFill>
              </a:rPr>
              <a:t>same tense </a:t>
            </a:r>
            <a:r>
              <a:rPr lang="en-GB" dirty="0"/>
              <a:t>e.g. walked, spoke, smoked.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Used interesting </a:t>
            </a:r>
            <a:r>
              <a:rPr lang="en-GB" b="1" dirty="0">
                <a:solidFill>
                  <a:srgbClr val="FF0000"/>
                </a:solidFill>
              </a:rPr>
              <a:t>verbs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Used interesting </a:t>
            </a:r>
            <a:r>
              <a:rPr lang="en-GB" b="1" dirty="0">
                <a:solidFill>
                  <a:srgbClr val="FF0000"/>
                </a:solidFill>
              </a:rPr>
              <a:t>adjectives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Tried to use a </a:t>
            </a:r>
            <a:r>
              <a:rPr lang="en-GB" b="1" dirty="0">
                <a:solidFill>
                  <a:srgbClr val="FF0000"/>
                </a:solidFill>
              </a:rPr>
              <a:t>variety of sentence </a:t>
            </a:r>
            <a:r>
              <a:rPr lang="en-GB" dirty="0"/>
              <a:t>structures.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Used </a:t>
            </a:r>
            <a:r>
              <a:rPr lang="en-GB" b="1" dirty="0">
                <a:solidFill>
                  <a:srgbClr val="FF0000"/>
                </a:solidFill>
              </a:rPr>
              <a:t>discourse markers </a:t>
            </a:r>
            <a:r>
              <a:rPr lang="en-GB" dirty="0"/>
              <a:t>throughout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Used </a:t>
            </a:r>
            <a:r>
              <a:rPr lang="en-GB" b="1" u="sng" dirty="0"/>
              <a:t>at least 3 </a:t>
            </a:r>
            <a:r>
              <a:rPr lang="en-GB" dirty="0"/>
              <a:t>language devices per paragraph	</a:t>
            </a:r>
            <a:r>
              <a:rPr lang="en-GB" b="1" dirty="0">
                <a:solidFill>
                  <a:srgbClr val="FF0000"/>
                </a:solidFill>
              </a:rPr>
              <a:t>-rhetorical questions				-superlatives			-inclusive pronouns</a:t>
            </a:r>
          </a:p>
          <a:p>
            <a:pPr marL="0" lvl="0" indent="0">
              <a:buClr>
                <a:srgbClr val="00EE00"/>
              </a:buClr>
              <a:buSzPct val="120000"/>
              <a:buNone/>
            </a:pPr>
            <a:r>
              <a:rPr lang="en-GB" b="1" dirty="0">
                <a:solidFill>
                  <a:srgbClr val="FF0000"/>
                </a:solidFill>
              </a:rPr>
              <a:t>			-second person pronouns	-alliteration                      			-repetition			-list of three					-facts and statistics		-simile/metaphors				-imperative (commanding) verbs</a:t>
            </a:r>
          </a:p>
          <a:p>
            <a:pPr>
              <a:buClr>
                <a:srgbClr val="00EE00"/>
              </a:buClr>
              <a:buSzPct val="120000"/>
              <a:buFont typeface="Wingdings" panose="05000000000000000000" pitchFamily="2" charset="2"/>
              <a:buChar char=""/>
            </a:pPr>
            <a:r>
              <a:rPr lang="en-GB" dirty="0"/>
              <a:t>A clear </a:t>
            </a:r>
            <a:r>
              <a:rPr lang="en-GB" b="1" dirty="0">
                <a:solidFill>
                  <a:srgbClr val="FF0000"/>
                </a:solidFill>
              </a:rPr>
              <a:t>comment/opinion</a:t>
            </a:r>
            <a:r>
              <a:rPr lang="en-GB" dirty="0"/>
              <a:t> to end the paragraph</a:t>
            </a:r>
            <a:r>
              <a:rPr lang="en-GB" b="1" dirty="0">
                <a:solidFill>
                  <a:srgbClr val="FF0000"/>
                </a:solidFill>
              </a:rPr>
              <a:t>				</a:t>
            </a:r>
          </a:p>
          <a:p>
            <a:pPr>
              <a:buFont typeface="Wingdings" panose="05000000000000000000" pitchFamily="2" charset="2"/>
              <a:buChar char=""/>
            </a:pP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385783" y="4725144"/>
            <a:ext cx="576064" cy="720080"/>
            <a:chOff x="3563888" y="5445224"/>
            <a:chExt cx="576064" cy="72008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3869298" y="5733256"/>
              <a:ext cx="0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95936" y="5733256"/>
              <a:ext cx="0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rc 12"/>
            <p:cNvSpPr/>
            <p:nvPr/>
          </p:nvSpPr>
          <p:spPr>
            <a:xfrm>
              <a:off x="3563888" y="5445224"/>
              <a:ext cx="576064" cy="720080"/>
            </a:xfrm>
            <a:prstGeom prst="arc">
              <a:avLst>
                <a:gd name="adj1" fmla="val 462519"/>
                <a:gd name="adj2" fmla="val 5474832"/>
              </a:avLst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5289" y="5805264"/>
            <a:ext cx="576064" cy="720080"/>
            <a:chOff x="5292080" y="5157192"/>
            <a:chExt cx="576064" cy="720080"/>
          </a:xfrm>
        </p:grpSpPr>
        <p:sp>
          <p:nvSpPr>
            <p:cNvPr id="9" name="TextBox 13"/>
            <p:cNvSpPr txBox="1"/>
            <p:nvPr/>
          </p:nvSpPr>
          <p:spPr>
            <a:xfrm>
              <a:off x="5496081" y="5301826"/>
              <a:ext cx="362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800" b="1" dirty="0"/>
                <a:t>T</a:t>
              </a:r>
            </a:p>
          </p:txBody>
        </p:sp>
        <p:sp>
          <p:nvSpPr>
            <p:cNvPr id="10" name="Arc 9"/>
            <p:cNvSpPr/>
            <p:nvPr/>
          </p:nvSpPr>
          <p:spPr>
            <a:xfrm>
              <a:off x="5292080" y="5157192"/>
              <a:ext cx="576064" cy="720080"/>
            </a:xfrm>
            <a:prstGeom prst="arc">
              <a:avLst>
                <a:gd name="adj1" fmla="val 20883877"/>
                <a:gd name="adj2" fmla="val 4909455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  <p:sp>
        <p:nvSpPr>
          <p:cNvPr id="7" name="TextBox 15"/>
          <p:cNvSpPr txBox="1"/>
          <p:nvPr/>
        </p:nvSpPr>
        <p:spPr>
          <a:xfrm>
            <a:off x="1091539" y="4941168"/>
            <a:ext cx="2880320" cy="40009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Well done for…</a:t>
            </a:r>
          </a:p>
        </p:txBody>
      </p:sp>
      <p:sp>
        <p:nvSpPr>
          <p:cNvPr id="8" name="TextBox 16"/>
          <p:cNvSpPr txBox="1"/>
          <p:nvPr/>
        </p:nvSpPr>
        <p:spPr>
          <a:xfrm>
            <a:off x="1125369" y="5981237"/>
            <a:ext cx="2376264" cy="40009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Your target is …</a:t>
            </a:r>
          </a:p>
        </p:txBody>
      </p:sp>
    </p:spTree>
    <p:extLst>
      <p:ext uri="{BB962C8B-B14F-4D97-AF65-F5344CB8AC3E}">
        <p14:creationId xmlns:p14="http://schemas.microsoft.com/office/powerpoint/2010/main" val="2267528927"/>
      </p:ext>
    </p:extLst>
  </p:cSld>
  <p:clrMapOvr>
    <a:masterClrMapping/>
  </p:clrMapOvr>
</p:sld>
</file>

<file path=ppt/theme/theme1.xml><?xml version="1.0" encoding="utf-8"?>
<a:theme xmlns:a="http://schemas.openxmlformats.org/drawingml/2006/main" name="work">
  <a:themeElements>
    <a:clrScheme name="Custom 10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9999FF"/>
      </a:accent1>
      <a:accent2>
        <a:srgbClr val="5ECCF3"/>
      </a:accent2>
      <a:accent3>
        <a:srgbClr val="56C7AA"/>
      </a:accent3>
      <a:accent4>
        <a:srgbClr val="9EE0F7"/>
      </a:accent4>
      <a:accent5>
        <a:srgbClr val="FF8021"/>
      </a:accent5>
      <a:accent6>
        <a:srgbClr val="F14124"/>
      </a:accent6>
      <a:hlink>
        <a:srgbClr val="56C7AA"/>
      </a:hlink>
      <a:folHlink>
        <a:srgbClr val="9999FF"/>
      </a:folHlink>
    </a:clrScheme>
    <a:fontScheme name="Custom 2">
      <a:majorFont>
        <a:latin typeface="Berlin Sans FB Dem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work</Template>
  <TotalTime>183</TotalTime>
  <Words>759</Words>
  <Application>Microsoft Macintosh PowerPoint</Application>
  <PresentationFormat>On-screen Show (4:3)</PresentationFormat>
  <Paragraphs>104</Paragraphs>
  <Slides>10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Berlin Sans FB Demi</vt:lpstr>
      <vt:lpstr>Calibri</vt:lpstr>
      <vt:lpstr>Segoe Print</vt:lpstr>
      <vt:lpstr>Wingdings</vt:lpstr>
      <vt:lpstr>work</vt:lpstr>
      <vt:lpstr>PowerPoint Presentation</vt:lpstr>
      <vt:lpstr>Resources </vt:lpstr>
      <vt:lpstr>PowerPoint Presentation</vt:lpstr>
      <vt:lpstr>Practice writing</vt:lpstr>
      <vt:lpstr>Read the blog</vt:lpstr>
      <vt:lpstr>What makes an interesting blog?</vt:lpstr>
      <vt:lpstr>Write a lively blog about an aspect of inequality or unfairness that you feel strongly about.</vt:lpstr>
      <vt:lpstr>PowerPoint Presentation</vt:lpstr>
      <vt:lpstr>2 minute final check!</vt:lpstr>
      <vt:lpstr>PowerPoint Presentation</vt:lpstr>
    </vt:vector>
  </TitlesOfParts>
  <Company>Authorised Users Only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dc:creator>v.vekria</dc:creator>
  <cp:lastModifiedBy>Kiri Tunks</cp:lastModifiedBy>
  <cp:revision>11</cp:revision>
  <dcterms:created xsi:type="dcterms:W3CDTF">2016-11-01T17:15:20Z</dcterms:created>
  <dcterms:modified xsi:type="dcterms:W3CDTF">2020-06-30T10:03:54Z</dcterms:modified>
</cp:coreProperties>
</file>