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8" r:id="rId3"/>
    <p:sldId id="269" r:id="rId4"/>
    <p:sldId id="270" r:id="rId5"/>
    <p:sldId id="271" r:id="rId6"/>
    <p:sldId id="276" r:id="rId7"/>
    <p:sldId id="272" r:id="rId8"/>
    <p:sldId id="274" r:id="rId9"/>
    <p:sldId id="273" r:id="rId10"/>
    <p:sldId id="262" r:id="rId11"/>
    <p:sldId id="264" r:id="rId12"/>
    <p:sldId id="27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ri Tunks" initials="KT" lastIdx="1" clrIdx="0">
    <p:extLst>
      <p:ext uri="{19B8F6BF-5375-455C-9EA6-DF929625EA0E}">
        <p15:presenceInfo xmlns:p15="http://schemas.microsoft.com/office/powerpoint/2012/main" userId="S-1-5-21-2345995549-805926656-2659328137-239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8306C"/>
    <a:srgbClr val="CA3E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87"/>
  </p:normalViewPr>
  <p:slideViewPr>
    <p:cSldViewPr snapToGrid="0">
      <p:cViewPr varScale="1">
        <p:scale>
          <a:sx n="121" d="100"/>
          <a:sy n="121" d="100"/>
        </p:scale>
        <p:origin x="2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F4240-1831-4AFB-9095-3710872B614D}" type="datetimeFigureOut">
              <a:rPr lang="en-GB" smtClean="0"/>
              <a:t>27/09/2021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86FF52-6756-4A3D-99F4-C20D7709E6B5}" type="slidenum">
              <a:rPr lang="en-GB" smtClean="0"/>
              <a:t>‹#›</a:t>
            </a:fld>
            <a:endParaRPr lang="en-GB"/>
          </a:p>
        </p:txBody>
      </p:sp>
    </p:spTree>
    <p:extLst>
      <p:ext uri="{BB962C8B-B14F-4D97-AF65-F5344CB8AC3E}">
        <p14:creationId xmlns:p14="http://schemas.microsoft.com/office/powerpoint/2010/main" val="2318202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86FF52-6756-4A3D-99F4-C20D7709E6B5}" type="slidenum">
              <a:rPr lang="en-GB" smtClean="0"/>
              <a:t>1</a:t>
            </a:fld>
            <a:endParaRPr lang="en-GB"/>
          </a:p>
        </p:txBody>
      </p:sp>
    </p:spTree>
    <p:extLst>
      <p:ext uri="{BB962C8B-B14F-4D97-AF65-F5344CB8AC3E}">
        <p14:creationId xmlns:p14="http://schemas.microsoft.com/office/powerpoint/2010/main" val="921601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86FF52-6756-4A3D-99F4-C20D7709E6B5}" type="slidenum">
              <a:rPr lang="en-GB" smtClean="0"/>
              <a:t>2</a:t>
            </a:fld>
            <a:endParaRPr lang="en-GB"/>
          </a:p>
        </p:txBody>
      </p:sp>
    </p:spTree>
    <p:extLst>
      <p:ext uri="{BB962C8B-B14F-4D97-AF65-F5344CB8AC3E}">
        <p14:creationId xmlns:p14="http://schemas.microsoft.com/office/powerpoint/2010/main" val="2069483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Lapper was born with the condition phocomelia, meaning she has no arms and shortened legs.</a:t>
            </a:r>
            <a:endParaRPr lang="en-GB" dirty="0"/>
          </a:p>
        </p:txBody>
      </p:sp>
      <p:sp>
        <p:nvSpPr>
          <p:cNvPr id="4" name="Slide Number Placeholder 3"/>
          <p:cNvSpPr>
            <a:spLocks noGrp="1"/>
          </p:cNvSpPr>
          <p:nvPr>
            <p:ph type="sldNum" sz="quarter" idx="5"/>
          </p:nvPr>
        </p:nvSpPr>
        <p:spPr/>
        <p:txBody>
          <a:bodyPr/>
          <a:lstStyle/>
          <a:p>
            <a:fld id="{C086FF52-6756-4A3D-99F4-C20D7709E6B5}" type="slidenum">
              <a:rPr lang="en-GB" smtClean="0"/>
              <a:t>3</a:t>
            </a:fld>
            <a:endParaRPr lang="en-GB"/>
          </a:p>
        </p:txBody>
      </p:sp>
    </p:spTree>
    <p:extLst>
      <p:ext uri="{BB962C8B-B14F-4D97-AF65-F5344CB8AC3E}">
        <p14:creationId xmlns:p14="http://schemas.microsoft.com/office/powerpoint/2010/main" val="3208041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86FF52-6756-4A3D-99F4-C20D7709E6B5}" type="slidenum">
              <a:rPr lang="en-GB" smtClean="0"/>
              <a:t>10</a:t>
            </a:fld>
            <a:endParaRPr lang="en-GB"/>
          </a:p>
        </p:txBody>
      </p:sp>
    </p:spTree>
    <p:extLst>
      <p:ext uri="{BB962C8B-B14F-4D97-AF65-F5344CB8AC3E}">
        <p14:creationId xmlns:p14="http://schemas.microsoft.com/office/powerpoint/2010/main" val="2421467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589C3-C58A-4D88-B188-38243623B9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27F95A1-08A8-4F1E-966A-C10C4A61C9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7C5DC9-6163-4A5D-B8FC-42CCE2FD7623}"/>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5" name="Footer Placeholder 4">
            <a:extLst>
              <a:ext uri="{FF2B5EF4-FFF2-40B4-BE49-F238E27FC236}">
                <a16:creationId xmlns:a16="http://schemas.microsoft.com/office/drawing/2014/main" id="{5AC8C656-F9B9-4E59-B366-14644EC4E8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149EA4-7BC7-4A92-A4BF-78F8816B63A8}"/>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3822571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89B38-973B-4C58-BC4A-11D4BBC262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CEBA1C-3EE8-4FC0-B7DC-E35D6F95C20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9F928F-F4AC-4621-953D-43AB2C83BE7F}"/>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5" name="Footer Placeholder 4">
            <a:extLst>
              <a:ext uri="{FF2B5EF4-FFF2-40B4-BE49-F238E27FC236}">
                <a16:creationId xmlns:a16="http://schemas.microsoft.com/office/drawing/2014/main" id="{791EB333-B492-4D03-9D53-678C1D2A19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58A40C-BA64-4285-B8F0-5E4947ED9CBF}"/>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1555804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4E5A2-6D4C-4CB6-9A33-F20EABAD94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E0BE67B-EA1A-4F38-A677-D35355A8B9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066A023-14B1-43BA-A73F-BE4639D9D2DB}"/>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5" name="Footer Placeholder 4">
            <a:extLst>
              <a:ext uri="{FF2B5EF4-FFF2-40B4-BE49-F238E27FC236}">
                <a16:creationId xmlns:a16="http://schemas.microsoft.com/office/drawing/2014/main" id="{9F3A40B8-040E-457D-A282-E08AA6E8D0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AA1B57-32BA-47BD-9305-05D90A314FAD}"/>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1089678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52E7-22D0-4515-8BB3-6540273BB8D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FB35F0-C446-4040-B1E2-F5A0C66D9FE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2AC2252-E478-497F-A274-BCF378E5EB7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B1C54D-E143-4724-8F08-578716A9A9A2}"/>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6" name="Footer Placeholder 5">
            <a:extLst>
              <a:ext uri="{FF2B5EF4-FFF2-40B4-BE49-F238E27FC236}">
                <a16:creationId xmlns:a16="http://schemas.microsoft.com/office/drawing/2014/main" id="{180F48E9-95A8-40C9-8C41-87A62B7630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069FA8-06E9-410D-9258-16641C4FD5D3}"/>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2254970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E81C4-8998-4E80-8BAC-4B7A7DA02DB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7EB3E0-94ED-4979-93B1-D923FFDE01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02F42B1-3BE1-46E1-B164-8DA6CBC38F3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0BCD98C-055F-4201-A26D-967F73F65E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B039379-BD0C-473B-A2CF-4B5B753A7BD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1EC91CE-14E7-4CC4-A22D-8D8B1B0F3419}"/>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8" name="Footer Placeholder 7">
            <a:extLst>
              <a:ext uri="{FF2B5EF4-FFF2-40B4-BE49-F238E27FC236}">
                <a16:creationId xmlns:a16="http://schemas.microsoft.com/office/drawing/2014/main" id="{CA6B1C22-9E76-460C-A4BA-9A90895B9DE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33FAA96-9070-44A5-9103-5743CFFBBC9A}"/>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4014272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288C7-82E4-4EA3-BBE7-F7A4FD7A6E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0183DCE-105B-4D71-94B9-A4203A766AF6}"/>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4" name="Footer Placeholder 3">
            <a:extLst>
              <a:ext uri="{FF2B5EF4-FFF2-40B4-BE49-F238E27FC236}">
                <a16:creationId xmlns:a16="http://schemas.microsoft.com/office/drawing/2014/main" id="{B3936B6B-CBE2-4DA0-8FEA-FDCFD65B52E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A5D979-999D-451D-B690-F3D39245BBB2}"/>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3253636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521402-7ABA-45E2-86AC-EA3C324AFF11}"/>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3" name="Footer Placeholder 2">
            <a:extLst>
              <a:ext uri="{FF2B5EF4-FFF2-40B4-BE49-F238E27FC236}">
                <a16:creationId xmlns:a16="http://schemas.microsoft.com/office/drawing/2014/main" id="{9E5948D0-76C4-430E-8833-D54B99C1AF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DDB2918-7A5A-4094-9A99-CABBA06200AF}"/>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968951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F2644-50A3-47D4-BCF8-EA669678B0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7B686C-D2CE-4B39-AEA3-4F4BA3761D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6AF5E5-26A4-4C3B-A1A7-69C5A1013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562EFFB-D8A1-461F-A5CF-77F8F8F79707}"/>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6" name="Footer Placeholder 5">
            <a:extLst>
              <a:ext uri="{FF2B5EF4-FFF2-40B4-BE49-F238E27FC236}">
                <a16:creationId xmlns:a16="http://schemas.microsoft.com/office/drawing/2014/main" id="{08A3BC6A-69AF-4DE5-8B94-E6DC1FED43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1861F6-E81E-4F18-A271-16CE763C9461}"/>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3761918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7B6A2-95BD-414D-B37D-FB74E56111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43E81C4-12B5-48CA-9612-572F08F983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2F4EF00-7DED-4180-B6BB-64AD6EA8E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03F371-7E5B-4C56-AFCB-3EDA3182F413}"/>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6" name="Footer Placeholder 5">
            <a:extLst>
              <a:ext uri="{FF2B5EF4-FFF2-40B4-BE49-F238E27FC236}">
                <a16:creationId xmlns:a16="http://schemas.microsoft.com/office/drawing/2014/main" id="{B1AD35F8-FB9A-4906-87E5-3FDC558479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9FFFA7-81CC-4868-9134-FF782D7D7484}"/>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2893625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20A75-9C23-400B-9E38-9121D648BF9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8CF5B5-F05B-4D85-89A5-FBB83DCDCAC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CD1854-9820-4CB6-92A5-2124F24DF331}"/>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5" name="Footer Placeholder 4">
            <a:extLst>
              <a:ext uri="{FF2B5EF4-FFF2-40B4-BE49-F238E27FC236}">
                <a16:creationId xmlns:a16="http://schemas.microsoft.com/office/drawing/2014/main" id="{30514885-F008-49D5-9F32-688E06AB7F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C837E4-8A1D-4323-AC2E-F1C2902D411D}"/>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1983764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537C57-1636-4A6F-8BBE-FE5FAA83631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FA8C79-E21A-48A6-A7AA-DD239658909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A1CA52-DE96-4477-A55F-86392FFC0E98}"/>
              </a:ext>
            </a:extLst>
          </p:cNvPr>
          <p:cNvSpPr>
            <a:spLocks noGrp="1"/>
          </p:cNvSpPr>
          <p:nvPr>
            <p:ph type="dt" sz="half" idx="10"/>
          </p:nvPr>
        </p:nvSpPr>
        <p:spPr/>
        <p:txBody>
          <a:bodyPr/>
          <a:lstStyle/>
          <a:p>
            <a:fld id="{3B997648-0A0B-454C-90D1-53F060861215}" type="datetimeFigureOut">
              <a:rPr lang="en-GB" smtClean="0"/>
              <a:t>27/09/2021</a:t>
            </a:fld>
            <a:endParaRPr lang="en-GB"/>
          </a:p>
        </p:txBody>
      </p:sp>
      <p:sp>
        <p:nvSpPr>
          <p:cNvPr id="5" name="Footer Placeholder 4">
            <a:extLst>
              <a:ext uri="{FF2B5EF4-FFF2-40B4-BE49-F238E27FC236}">
                <a16:creationId xmlns:a16="http://schemas.microsoft.com/office/drawing/2014/main" id="{AC77D111-E92F-4421-93AB-E9BC68AEA6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31BA2A-6D63-48AE-8CA2-D2E94B2354A6}"/>
              </a:ext>
            </a:extLst>
          </p:cNvPr>
          <p:cNvSpPr>
            <a:spLocks noGrp="1"/>
          </p:cNvSpPr>
          <p:nvPr>
            <p:ph type="sldNum" sz="quarter" idx="12"/>
          </p:nvPr>
        </p:nvSpPr>
        <p:spPr/>
        <p:txBody>
          <a:bodyPr/>
          <a:lstStyle/>
          <a:p>
            <a:fld id="{CDBD7AE2-D064-409F-89D6-C876A599FD8A}" type="slidenum">
              <a:rPr lang="en-GB" smtClean="0"/>
              <a:t>‹#›</a:t>
            </a:fld>
            <a:endParaRPr lang="en-GB"/>
          </a:p>
        </p:txBody>
      </p:sp>
    </p:spTree>
    <p:extLst>
      <p:ext uri="{BB962C8B-B14F-4D97-AF65-F5344CB8AC3E}">
        <p14:creationId xmlns:p14="http://schemas.microsoft.com/office/powerpoint/2010/main" val="3664754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C00A11-C565-4CE5-8E79-0309A8ABE4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3300CF-63E4-4DCB-89D2-D24C95AEC0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E451D6-335C-43D0-AE18-F0240E0A45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97648-0A0B-454C-90D1-53F060861215}" type="datetimeFigureOut">
              <a:rPr lang="en-GB" smtClean="0"/>
              <a:t>27/09/2021</a:t>
            </a:fld>
            <a:endParaRPr lang="en-GB"/>
          </a:p>
        </p:txBody>
      </p:sp>
      <p:sp>
        <p:nvSpPr>
          <p:cNvPr id="5" name="Footer Placeholder 4">
            <a:extLst>
              <a:ext uri="{FF2B5EF4-FFF2-40B4-BE49-F238E27FC236}">
                <a16:creationId xmlns:a16="http://schemas.microsoft.com/office/drawing/2014/main" id="{94CCE4C1-1C3E-4F85-B6AC-A703DCD3BD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A616112-FFD3-473E-9ABD-56C04E18E3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D7AE2-D064-409F-89D6-C876A599FD8A}" type="slidenum">
              <a:rPr lang="en-GB" smtClean="0"/>
              <a:t>‹#›</a:t>
            </a:fld>
            <a:endParaRPr lang="en-GB"/>
          </a:p>
        </p:txBody>
      </p:sp>
    </p:spTree>
    <p:extLst>
      <p:ext uri="{BB962C8B-B14F-4D97-AF65-F5344CB8AC3E}">
        <p14:creationId xmlns:p14="http://schemas.microsoft.com/office/powerpoint/2010/main" val="457655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equalityhumanrights.com/en/equality-act/equality-act-201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DB6DEC-6882-4D63-B7E9-314AF6A8C50B}"/>
              </a:ext>
            </a:extLst>
          </p:cNvPr>
          <p:cNvSpPr>
            <a:spLocks noGrp="1"/>
          </p:cNvSpPr>
          <p:nvPr>
            <p:ph type="ctrTitle"/>
          </p:nvPr>
        </p:nvSpPr>
        <p:spPr>
          <a:xfrm>
            <a:off x="1524000" y="406400"/>
            <a:ext cx="9144000" cy="2387600"/>
          </a:xfrm>
        </p:spPr>
        <p:txBody>
          <a:bodyPr/>
          <a:lstStyle/>
          <a:p>
            <a:r>
              <a:rPr lang="en-US" dirty="0"/>
              <a:t>Tolerance, Acceptance, Respect</a:t>
            </a:r>
            <a:endParaRPr lang="en-GB" dirty="0"/>
          </a:p>
        </p:txBody>
      </p:sp>
      <p:pic>
        <p:nvPicPr>
          <p:cNvPr id="2" name="Picture 1">
            <a:extLst>
              <a:ext uri="{FF2B5EF4-FFF2-40B4-BE49-F238E27FC236}">
                <a16:creationId xmlns:a16="http://schemas.microsoft.com/office/drawing/2014/main" id="{142A58BB-1538-4C78-A4FD-D8AAE6B8EECF}"/>
              </a:ext>
            </a:extLst>
          </p:cNvPr>
          <p:cNvPicPr>
            <a:picLocks noChangeAspect="1"/>
          </p:cNvPicPr>
          <p:nvPr/>
        </p:nvPicPr>
        <p:blipFill>
          <a:blip r:embed="rId3"/>
          <a:stretch>
            <a:fillRect/>
          </a:stretch>
        </p:blipFill>
        <p:spPr>
          <a:xfrm>
            <a:off x="5310162" y="3221587"/>
            <a:ext cx="1847248" cy="2469094"/>
          </a:xfrm>
          <a:prstGeom prst="rect">
            <a:avLst/>
          </a:prstGeom>
        </p:spPr>
      </p:pic>
    </p:spTree>
    <p:extLst>
      <p:ext uri="{BB962C8B-B14F-4D97-AF65-F5344CB8AC3E}">
        <p14:creationId xmlns:p14="http://schemas.microsoft.com/office/powerpoint/2010/main" val="2863287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483A99-B4AB-47A7-9E08-BE4AB92550EF}"/>
              </a:ext>
            </a:extLst>
          </p:cNvPr>
          <p:cNvPicPr>
            <a:picLocks noChangeAspect="1"/>
          </p:cNvPicPr>
          <p:nvPr/>
        </p:nvPicPr>
        <p:blipFill>
          <a:blip r:embed="rId3"/>
          <a:stretch>
            <a:fillRect/>
          </a:stretch>
        </p:blipFill>
        <p:spPr>
          <a:xfrm>
            <a:off x="8729002" y="3732565"/>
            <a:ext cx="3128970" cy="1877382"/>
          </a:xfrm>
          <a:prstGeom prst="rect">
            <a:avLst/>
          </a:prstGeom>
        </p:spPr>
      </p:pic>
      <p:sp>
        <p:nvSpPr>
          <p:cNvPr id="5" name="Rectangle 4">
            <a:extLst>
              <a:ext uri="{FF2B5EF4-FFF2-40B4-BE49-F238E27FC236}">
                <a16:creationId xmlns:a16="http://schemas.microsoft.com/office/drawing/2014/main" id="{85BA9EAF-F988-468A-B16E-0CAB55BEB50F}"/>
              </a:ext>
            </a:extLst>
          </p:cNvPr>
          <p:cNvSpPr/>
          <p:nvPr/>
        </p:nvSpPr>
        <p:spPr>
          <a:xfrm>
            <a:off x="3189433" y="898225"/>
            <a:ext cx="4352538" cy="769441"/>
          </a:xfrm>
          <a:prstGeom prst="rect">
            <a:avLst/>
          </a:prstGeom>
        </p:spPr>
        <p:txBody>
          <a:bodyPr wrap="none">
            <a:spAutoFit/>
          </a:bodyPr>
          <a:lstStyle/>
          <a:p>
            <a:pPr algn="ctr"/>
            <a:r>
              <a:rPr lang="en-US" sz="4400" dirty="0"/>
              <a:t>What is the story?</a:t>
            </a:r>
            <a:endParaRPr lang="en-GB" sz="4400" dirty="0"/>
          </a:p>
        </p:txBody>
      </p:sp>
      <p:pic>
        <p:nvPicPr>
          <p:cNvPr id="8" name="Picture 7">
            <a:extLst>
              <a:ext uri="{FF2B5EF4-FFF2-40B4-BE49-F238E27FC236}">
                <a16:creationId xmlns:a16="http://schemas.microsoft.com/office/drawing/2014/main" id="{884D0791-DFF7-4658-A91F-B79158E09682}"/>
              </a:ext>
            </a:extLst>
          </p:cNvPr>
          <p:cNvPicPr>
            <a:picLocks noChangeAspect="1"/>
          </p:cNvPicPr>
          <p:nvPr/>
        </p:nvPicPr>
        <p:blipFill>
          <a:blip r:embed="rId4"/>
          <a:stretch>
            <a:fillRect/>
          </a:stretch>
        </p:blipFill>
        <p:spPr>
          <a:xfrm>
            <a:off x="3844315" y="3013121"/>
            <a:ext cx="1847850" cy="2466975"/>
          </a:xfrm>
          <a:prstGeom prst="rect">
            <a:avLst/>
          </a:prstGeom>
        </p:spPr>
      </p:pic>
      <p:pic>
        <p:nvPicPr>
          <p:cNvPr id="9" name="Picture 8">
            <a:extLst>
              <a:ext uri="{FF2B5EF4-FFF2-40B4-BE49-F238E27FC236}">
                <a16:creationId xmlns:a16="http://schemas.microsoft.com/office/drawing/2014/main" id="{D690D290-A413-4458-8CCA-05CBF66F0DB4}"/>
              </a:ext>
            </a:extLst>
          </p:cNvPr>
          <p:cNvPicPr>
            <a:picLocks noChangeAspect="1"/>
          </p:cNvPicPr>
          <p:nvPr/>
        </p:nvPicPr>
        <p:blipFill>
          <a:blip r:embed="rId5"/>
          <a:stretch>
            <a:fillRect/>
          </a:stretch>
        </p:blipFill>
        <p:spPr>
          <a:xfrm>
            <a:off x="646258" y="1951170"/>
            <a:ext cx="2543175" cy="1800225"/>
          </a:xfrm>
          <a:prstGeom prst="rect">
            <a:avLst/>
          </a:prstGeom>
        </p:spPr>
      </p:pic>
      <p:pic>
        <p:nvPicPr>
          <p:cNvPr id="10" name="Picture 9">
            <a:extLst>
              <a:ext uri="{FF2B5EF4-FFF2-40B4-BE49-F238E27FC236}">
                <a16:creationId xmlns:a16="http://schemas.microsoft.com/office/drawing/2014/main" id="{859F31B5-AD53-47AD-9D98-5C078DE70065}"/>
              </a:ext>
            </a:extLst>
          </p:cNvPr>
          <p:cNvPicPr>
            <a:picLocks noChangeAspect="1"/>
          </p:cNvPicPr>
          <p:nvPr/>
        </p:nvPicPr>
        <p:blipFill>
          <a:blip r:embed="rId6"/>
          <a:stretch>
            <a:fillRect/>
          </a:stretch>
        </p:blipFill>
        <p:spPr>
          <a:xfrm>
            <a:off x="6347047" y="1951170"/>
            <a:ext cx="1847850" cy="2751689"/>
          </a:xfrm>
          <a:prstGeom prst="rect">
            <a:avLst/>
          </a:prstGeom>
        </p:spPr>
      </p:pic>
    </p:spTree>
    <p:extLst>
      <p:ext uri="{BB962C8B-B14F-4D97-AF65-F5344CB8AC3E}">
        <p14:creationId xmlns:p14="http://schemas.microsoft.com/office/powerpoint/2010/main" val="3464992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BA9EAF-F988-468A-B16E-0CAB55BEB50F}"/>
              </a:ext>
            </a:extLst>
          </p:cNvPr>
          <p:cNvSpPr/>
          <p:nvPr/>
        </p:nvSpPr>
        <p:spPr>
          <a:xfrm>
            <a:off x="3515110" y="672756"/>
            <a:ext cx="4352538" cy="769441"/>
          </a:xfrm>
          <a:prstGeom prst="rect">
            <a:avLst/>
          </a:prstGeom>
        </p:spPr>
        <p:txBody>
          <a:bodyPr wrap="none">
            <a:spAutoFit/>
          </a:bodyPr>
          <a:lstStyle/>
          <a:p>
            <a:r>
              <a:rPr lang="en-US" sz="4400" dirty="0"/>
              <a:t>What is the story?</a:t>
            </a:r>
            <a:endParaRPr lang="en-GB" sz="4400" dirty="0"/>
          </a:p>
        </p:txBody>
      </p:sp>
      <p:pic>
        <p:nvPicPr>
          <p:cNvPr id="7" name="Picture 6">
            <a:extLst>
              <a:ext uri="{FF2B5EF4-FFF2-40B4-BE49-F238E27FC236}">
                <a16:creationId xmlns:a16="http://schemas.microsoft.com/office/drawing/2014/main" id="{C69D14D8-EBE8-4B27-BEEB-294D7E29E5A0}"/>
              </a:ext>
            </a:extLst>
          </p:cNvPr>
          <p:cNvPicPr>
            <a:picLocks noChangeAspect="1"/>
          </p:cNvPicPr>
          <p:nvPr/>
        </p:nvPicPr>
        <p:blipFill>
          <a:blip r:embed="rId3"/>
          <a:stretch>
            <a:fillRect/>
          </a:stretch>
        </p:blipFill>
        <p:spPr>
          <a:xfrm>
            <a:off x="2028768" y="1824341"/>
            <a:ext cx="6977445" cy="4360903"/>
          </a:xfrm>
          <a:prstGeom prst="rect">
            <a:avLst/>
          </a:prstGeom>
        </p:spPr>
      </p:pic>
    </p:spTree>
    <p:extLst>
      <p:ext uri="{BB962C8B-B14F-4D97-AF65-F5344CB8AC3E}">
        <p14:creationId xmlns:p14="http://schemas.microsoft.com/office/powerpoint/2010/main" val="3373630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5E3EC3-4679-4CF9-8B9B-A7A01F03940A}"/>
              </a:ext>
            </a:extLst>
          </p:cNvPr>
          <p:cNvPicPr>
            <a:picLocks noChangeAspect="1"/>
          </p:cNvPicPr>
          <p:nvPr/>
        </p:nvPicPr>
        <p:blipFill>
          <a:blip r:embed="rId2"/>
          <a:stretch>
            <a:fillRect/>
          </a:stretch>
        </p:blipFill>
        <p:spPr>
          <a:xfrm>
            <a:off x="764088" y="1859863"/>
            <a:ext cx="2630465" cy="3554681"/>
          </a:xfrm>
          <a:prstGeom prst="rect">
            <a:avLst/>
          </a:prstGeom>
        </p:spPr>
      </p:pic>
      <p:sp>
        <p:nvSpPr>
          <p:cNvPr id="5" name="TextBox 4">
            <a:extLst>
              <a:ext uri="{FF2B5EF4-FFF2-40B4-BE49-F238E27FC236}">
                <a16:creationId xmlns:a16="http://schemas.microsoft.com/office/drawing/2014/main" id="{A505ACDF-7894-45BC-9663-4C15D3E1DA1F}"/>
              </a:ext>
            </a:extLst>
          </p:cNvPr>
          <p:cNvSpPr txBox="1"/>
          <p:nvPr/>
        </p:nvSpPr>
        <p:spPr>
          <a:xfrm>
            <a:off x="4371583" y="1305340"/>
            <a:ext cx="7265096" cy="4524315"/>
          </a:xfrm>
          <a:prstGeom prst="rect">
            <a:avLst/>
          </a:prstGeom>
          <a:noFill/>
        </p:spPr>
        <p:txBody>
          <a:bodyPr wrap="square" rtlCol="0">
            <a:spAutoFit/>
          </a:bodyPr>
          <a:lstStyle/>
          <a:p>
            <a:r>
              <a:rPr lang="en-GB" sz="2400" dirty="0"/>
              <a:t>Mark Quinn sculpted Alison Lapper for the Fourth Plinth in Trafalgar Square. She was pregnant. The 3.5 metre sculpture represents someone who has overcome their own circumstances through what he calls “a different kind of heroism”. </a:t>
            </a:r>
          </a:p>
          <a:p>
            <a:br>
              <a:rPr lang="en-GB" sz="2400" dirty="0"/>
            </a:br>
            <a:r>
              <a:rPr lang="en-GB" sz="2400" dirty="0"/>
              <a:t>The sculpture celebrates in a very public way the beauty of a different body, and makes us question the narrow binds of acceptability into which social norms tend to push us. As well as being an artwork, the sculpture’s presence in Trafalgar Square has been hugely empowering in the progress of disabled rights in the UK.</a:t>
            </a:r>
          </a:p>
        </p:txBody>
      </p:sp>
      <p:sp>
        <p:nvSpPr>
          <p:cNvPr id="6" name="TextBox 5">
            <a:extLst>
              <a:ext uri="{FF2B5EF4-FFF2-40B4-BE49-F238E27FC236}">
                <a16:creationId xmlns:a16="http://schemas.microsoft.com/office/drawing/2014/main" id="{DDC1F89F-1C92-48E9-AC1D-4E8B722A5F5D}"/>
              </a:ext>
            </a:extLst>
          </p:cNvPr>
          <p:cNvSpPr txBox="1"/>
          <p:nvPr/>
        </p:nvSpPr>
        <p:spPr>
          <a:xfrm>
            <a:off x="1774520" y="413359"/>
            <a:ext cx="8642959" cy="646331"/>
          </a:xfrm>
          <a:prstGeom prst="rect">
            <a:avLst/>
          </a:prstGeom>
          <a:noFill/>
        </p:spPr>
        <p:txBody>
          <a:bodyPr wrap="square" rtlCol="0">
            <a:spAutoFit/>
          </a:bodyPr>
          <a:lstStyle/>
          <a:p>
            <a:r>
              <a:rPr lang="en-GB" sz="3600" dirty="0"/>
              <a:t>Alison Lapper Pregnant by Marc Quinn</a:t>
            </a:r>
          </a:p>
        </p:txBody>
      </p:sp>
    </p:spTree>
    <p:extLst>
      <p:ext uri="{BB962C8B-B14F-4D97-AF65-F5344CB8AC3E}">
        <p14:creationId xmlns:p14="http://schemas.microsoft.com/office/powerpoint/2010/main" val="2071947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24F7D2-AF9F-494F-AC62-974DD02798F0}"/>
              </a:ext>
            </a:extLst>
          </p:cNvPr>
          <p:cNvPicPr>
            <a:picLocks noChangeAspect="1"/>
          </p:cNvPicPr>
          <p:nvPr/>
        </p:nvPicPr>
        <p:blipFill>
          <a:blip r:embed="rId2"/>
          <a:stretch>
            <a:fillRect/>
          </a:stretch>
        </p:blipFill>
        <p:spPr>
          <a:xfrm>
            <a:off x="5920579" y="1213451"/>
            <a:ext cx="2897743" cy="3910612"/>
          </a:xfrm>
          <a:prstGeom prst="rect">
            <a:avLst/>
          </a:prstGeom>
        </p:spPr>
      </p:pic>
      <p:pic>
        <p:nvPicPr>
          <p:cNvPr id="1026" name="Picture 2" descr="Image result for venus de milo">
            <a:extLst>
              <a:ext uri="{FF2B5EF4-FFF2-40B4-BE49-F238E27FC236}">
                <a16:creationId xmlns:a16="http://schemas.microsoft.com/office/drawing/2014/main" id="{6CFB7B41-9998-4CEB-B1C6-F09587D5A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1807" y="1213451"/>
            <a:ext cx="2348499" cy="39141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3E7585F-EAD3-45F0-A0F6-1FAC7992C799}"/>
              </a:ext>
            </a:extLst>
          </p:cNvPr>
          <p:cNvSpPr txBox="1"/>
          <p:nvPr/>
        </p:nvSpPr>
        <p:spPr>
          <a:xfrm>
            <a:off x="2430049" y="5644549"/>
            <a:ext cx="2633661" cy="646331"/>
          </a:xfrm>
          <a:prstGeom prst="rect">
            <a:avLst/>
          </a:prstGeom>
          <a:noFill/>
        </p:spPr>
        <p:txBody>
          <a:bodyPr wrap="square" rtlCol="0">
            <a:spAutoFit/>
          </a:bodyPr>
          <a:lstStyle/>
          <a:p>
            <a:pPr algn="ctr"/>
            <a:r>
              <a:rPr lang="en-US" b="1" dirty="0"/>
              <a:t>Venus de Milo</a:t>
            </a:r>
          </a:p>
          <a:p>
            <a:r>
              <a:rPr lang="en-US" dirty="0"/>
              <a:t> by </a:t>
            </a:r>
            <a:r>
              <a:rPr lang="en-GB" dirty="0"/>
              <a:t>Alexandros (150 BCE)</a:t>
            </a:r>
          </a:p>
        </p:txBody>
      </p:sp>
      <p:sp>
        <p:nvSpPr>
          <p:cNvPr id="6" name="TextBox 5">
            <a:extLst>
              <a:ext uri="{FF2B5EF4-FFF2-40B4-BE49-F238E27FC236}">
                <a16:creationId xmlns:a16="http://schemas.microsoft.com/office/drawing/2014/main" id="{A702ADA9-6B95-4B0B-97C7-729C18823765}"/>
              </a:ext>
            </a:extLst>
          </p:cNvPr>
          <p:cNvSpPr txBox="1"/>
          <p:nvPr/>
        </p:nvSpPr>
        <p:spPr>
          <a:xfrm>
            <a:off x="5920579" y="5644549"/>
            <a:ext cx="2633661" cy="646331"/>
          </a:xfrm>
          <a:prstGeom prst="rect">
            <a:avLst/>
          </a:prstGeom>
          <a:noFill/>
        </p:spPr>
        <p:txBody>
          <a:bodyPr wrap="square" rtlCol="0">
            <a:spAutoFit/>
          </a:bodyPr>
          <a:lstStyle/>
          <a:p>
            <a:pPr algn="ctr"/>
            <a:r>
              <a:rPr lang="en-US" b="1" dirty="0"/>
              <a:t>Alison Lapper</a:t>
            </a:r>
          </a:p>
          <a:p>
            <a:r>
              <a:rPr lang="en-US" dirty="0"/>
              <a:t> by </a:t>
            </a:r>
            <a:r>
              <a:rPr lang="en-GB" dirty="0"/>
              <a:t>Marc Quinn (2005 AD)</a:t>
            </a:r>
          </a:p>
        </p:txBody>
      </p:sp>
    </p:spTree>
    <p:extLst>
      <p:ext uri="{BB962C8B-B14F-4D97-AF65-F5344CB8AC3E}">
        <p14:creationId xmlns:p14="http://schemas.microsoft.com/office/powerpoint/2010/main" val="177392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4492DA-EA8D-4623-9FBF-80DD1ED7BDCD}"/>
              </a:ext>
            </a:extLst>
          </p:cNvPr>
          <p:cNvPicPr>
            <a:picLocks noChangeAspect="1"/>
          </p:cNvPicPr>
          <p:nvPr/>
        </p:nvPicPr>
        <p:blipFill>
          <a:blip r:embed="rId2"/>
          <a:stretch>
            <a:fillRect/>
          </a:stretch>
        </p:blipFill>
        <p:spPr>
          <a:xfrm>
            <a:off x="4195940" y="438412"/>
            <a:ext cx="3372865" cy="2247415"/>
          </a:xfrm>
          <a:prstGeom prst="rect">
            <a:avLst/>
          </a:prstGeom>
        </p:spPr>
      </p:pic>
      <p:pic>
        <p:nvPicPr>
          <p:cNvPr id="3" name="Picture 2">
            <a:extLst>
              <a:ext uri="{FF2B5EF4-FFF2-40B4-BE49-F238E27FC236}">
                <a16:creationId xmlns:a16="http://schemas.microsoft.com/office/drawing/2014/main" id="{A453CC18-4568-4DA9-9007-CFCF10AC2254}"/>
              </a:ext>
            </a:extLst>
          </p:cNvPr>
          <p:cNvPicPr>
            <a:picLocks noChangeAspect="1"/>
          </p:cNvPicPr>
          <p:nvPr/>
        </p:nvPicPr>
        <p:blipFill>
          <a:blip r:embed="rId3"/>
          <a:stretch>
            <a:fillRect/>
          </a:stretch>
        </p:blipFill>
        <p:spPr>
          <a:xfrm>
            <a:off x="586312" y="3971757"/>
            <a:ext cx="2444708" cy="1871634"/>
          </a:xfrm>
          <a:prstGeom prst="rect">
            <a:avLst/>
          </a:prstGeom>
        </p:spPr>
      </p:pic>
      <p:pic>
        <p:nvPicPr>
          <p:cNvPr id="6" name="Picture 5">
            <a:extLst>
              <a:ext uri="{FF2B5EF4-FFF2-40B4-BE49-F238E27FC236}">
                <a16:creationId xmlns:a16="http://schemas.microsoft.com/office/drawing/2014/main" id="{488D2D06-44BF-4856-8D54-4706FE87F85D}"/>
              </a:ext>
            </a:extLst>
          </p:cNvPr>
          <p:cNvPicPr>
            <a:picLocks noChangeAspect="1"/>
          </p:cNvPicPr>
          <p:nvPr/>
        </p:nvPicPr>
        <p:blipFill>
          <a:blip r:embed="rId4"/>
          <a:stretch>
            <a:fillRect/>
          </a:stretch>
        </p:blipFill>
        <p:spPr>
          <a:xfrm>
            <a:off x="8821035" y="3884075"/>
            <a:ext cx="2651990" cy="1761897"/>
          </a:xfrm>
          <a:prstGeom prst="rect">
            <a:avLst/>
          </a:prstGeom>
        </p:spPr>
      </p:pic>
      <p:sp>
        <p:nvSpPr>
          <p:cNvPr id="5" name="TextBox 4">
            <a:extLst>
              <a:ext uri="{FF2B5EF4-FFF2-40B4-BE49-F238E27FC236}">
                <a16:creationId xmlns:a16="http://schemas.microsoft.com/office/drawing/2014/main" id="{6024C15F-8D94-42BA-A442-952EEF379142}"/>
              </a:ext>
            </a:extLst>
          </p:cNvPr>
          <p:cNvSpPr txBox="1"/>
          <p:nvPr/>
        </p:nvSpPr>
        <p:spPr>
          <a:xfrm>
            <a:off x="3510108" y="3320145"/>
            <a:ext cx="5171784" cy="523220"/>
          </a:xfrm>
          <a:prstGeom prst="rect">
            <a:avLst/>
          </a:prstGeom>
          <a:noFill/>
        </p:spPr>
        <p:txBody>
          <a:bodyPr wrap="square" rtlCol="0">
            <a:spAutoFit/>
          </a:bodyPr>
          <a:lstStyle/>
          <a:p>
            <a:r>
              <a:rPr lang="en-US" sz="2800" dirty="0"/>
              <a:t>Alison Lapper and her son, Parys</a:t>
            </a:r>
            <a:endParaRPr lang="en-GB" sz="2800" dirty="0"/>
          </a:p>
        </p:txBody>
      </p:sp>
    </p:spTree>
    <p:extLst>
      <p:ext uri="{BB962C8B-B14F-4D97-AF65-F5344CB8AC3E}">
        <p14:creationId xmlns:p14="http://schemas.microsoft.com/office/powerpoint/2010/main" val="2422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5892B0-56AC-4EFD-AF3D-16A2ADE4722D}"/>
              </a:ext>
            </a:extLst>
          </p:cNvPr>
          <p:cNvSpPr/>
          <p:nvPr/>
        </p:nvSpPr>
        <p:spPr>
          <a:xfrm>
            <a:off x="4338181" y="1042343"/>
            <a:ext cx="6096000" cy="1569660"/>
          </a:xfrm>
          <a:prstGeom prst="rect">
            <a:avLst/>
          </a:prstGeom>
        </p:spPr>
        <p:txBody>
          <a:bodyPr>
            <a:spAutoFit/>
          </a:bodyPr>
          <a:lstStyle/>
          <a:p>
            <a:r>
              <a:rPr lang="en-GB" sz="2400" dirty="0">
                <a:solidFill>
                  <a:srgbClr val="121212"/>
                </a:solidFill>
                <a:latin typeface="Guardian Text Egyptian Web"/>
              </a:rPr>
              <a:t>Parys Lapper, 19, was found in a hotel in Worthing, West Sussex in August 2019 after he died from a suspected accidental drug overdose.</a:t>
            </a:r>
            <a:endParaRPr lang="en-GB" sz="2400" dirty="0"/>
          </a:p>
        </p:txBody>
      </p:sp>
      <p:pic>
        <p:nvPicPr>
          <p:cNvPr id="4" name="Picture 3">
            <a:extLst>
              <a:ext uri="{FF2B5EF4-FFF2-40B4-BE49-F238E27FC236}">
                <a16:creationId xmlns:a16="http://schemas.microsoft.com/office/drawing/2014/main" id="{71A8469C-956D-4B8F-8A45-E6D7A4FF5853}"/>
              </a:ext>
            </a:extLst>
          </p:cNvPr>
          <p:cNvPicPr>
            <a:picLocks noChangeAspect="1"/>
          </p:cNvPicPr>
          <p:nvPr/>
        </p:nvPicPr>
        <p:blipFill>
          <a:blip r:embed="rId2"/>
          <a:stretch>
            <a:fillRect/>
          </a:stretch>
        </p:blipFill>
        <p:spPr>
          <a:xfrm>
            <a:off x="1010172" y="964178"/>
            <a:ext cx="2781300" cy="1647825"/>
          </a:xfrm>
          <a:prstGeom prst="rect">
            <a:avLst/>
          </a:prstGeom>
        </p:spPr>
      </p:pic>
      <p:sp>
        <p:nvSpPr>
          <p:cNvPr id="5" name="Rectangle 4">
            <a:extLst>
              <a:ext uri="{FF2B5EF4-FFF2-40B4-BE49-F238E27FC236}">
                <a16:creationId xmlns:a16="http://schemas.microsoft.com/office/drawing/2014/main" id="{45D8B1F2-E9A9-41AB-BCB7-E23DEEC102A0}"/>
              </a:ext>
            </a:extLst>
          </p:cNvPr>
          <p:cNvSpPr/>
          <p:nvPr/>
        </p:nvSpPr>
        <p:spPr>
          <a:xfrm>
            <a:off x="908136" y="3183373"/>
            <a:ext cx="9926877" cy="2677656"/>
          </a:xfrm>
          <a:prstGeom prst="rect">
            <a:avLst/>
          </a:prstGeom>
        </p:spPr>
        <p:txBody>
          <a:bodyPr wrap="square">
            <a:spAutoFit/>
          </a:bodyPr>
          <a:lstStyle/>
          <a:p>
            <a:r>
              <a:rPr lang="en-GB" sz="2400" dirty="0"/>
              <a:t>His mother, Alison Lapper, said he had suffered with depression and anxiety after being bullied at school. Parys had asked her to stop attending parents’ evenings when he was 13.</a:t>
            </a:r>
          </a:p>
          <a:p>
            <a:endParaRPr lang="en-GB" sz="2400" dirty="0"/>
          </a:p>
          <a:p>
            <a:r>
              <a:rPr lang="en-GB" sz="2400" dirty="0"/>
              <a:t>She says that when they arrived at the school “We were the show. The next day Parys would go in and they would rip pieces out of him.”</a:t>
            </a:r>
          </a:p>
          <a:p>
            <a:endParaRPr lang="en-GB" sz="2400" dirty="0"/>
          </a:p>
        </p:txBody>
      </p:sp>
    </p:spTree>
    <p:extLst>
      <p:ext uri="{BB962C8B-B14F-4D97-AF65-F5344CB8AC3E}">
        <p14:creationId xmlns:p14="http://schemas.microsoft.com/office/powerpoint/2010/main" val="421759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FBA378-A49C-42A2-8981-FFB542531E0C}"/>
              </a:ext>
            </a:extLst>
          </p:cNvPr>
          <p:cNvSpPr/>
          <p:nvPr/>
        </p:nvSpPr>
        <p:spPr>
          <a:xfrm>
            <a:off x="3949874" y="739189"/>
            <a:ext cx="6096000" cy="1200329"/>
          </a:xfrm>
          <a:prstGeom prst="rect">
            <a:avLst/>
          </a:prstGeom>
        </p:spPr>
        <p:txBody>
          <a:bodyPr>
            <a:spAutoFit/>
          </a:bodyPr>
          <a:lstStyle/>
          <a:p>
            <a:r>
              <a:rPr lang="en-GB" sz="2400" dirty="0">
                <a:solidFill>
                  <a:srgbClr val="121212"/>
                </a:solidFill>
                <a:latin typeface="Guardian Text Egyptian Web"/>
              </a:rPr>
              <a:t>During this period, said Lapper, he spent more time online, which furthered his declining mental health. </a:t>
            </a:r>
            <a:endParaRPr lang="en-GB" sz="2400" b="0" i="0" dirty="0">
              <a:solidFill>
                <a:srgbClr val="121212"/>
              </a:solidFill>
              <a:effectLst/>
              <a:latin typeface="Guardian Text Egyptian Web"/>
            </a:endParaRPr>
          </a:p>
        </p:txBody>
      </p:sp>
      <p:pic>
        <p:nvPicPr>
          <p:cNvPr id="3" name="Picture 2">
            <a:extLst>
              <a:ext uri="{FF2B5EF4-FFF2-40B4-BE49-F238E27FC236}">
                <a16:creationId xmlns:a16="http://schemas.microsoft.com/office/drawing/2014/main" id="{68094919-801D-40EB-AC15-8DA89AAA6CAA}"/>
              </a:ext>
            </a:extLst>
          </p:cNvPr>
          <p:cNvPicPr>
            <a:picLocks noChangeAspect="1"/>
          </p:cNvPicPr>
          <p:nvPr/>
        </p:nvPicPr>
        <p:blipFill>
          <a:blip r:embed="rId2"/>
          <a:stretch>
            <a:fillRect/>
          </a:stretch>
        </p:blipFill>
        <p:spPr>
          <a:xfrm>
            <a:off x="621865" y="525767"/>
            <a:ext cx="2781300" cy="1647825"/>
          </a:xfrm>
          <a:prstGeom prst="rect">
            <a:avLst/>
          </a:prstGeom>
        </p:spPr>
      </p:pic>
      <p:sp>
        <p:nvSpPr>
          <p:cNvPr id="4" name="Rectangle 3">
            <a:extLst>
              <a:ext uri="{FF2B5EF4-FFF2-40B4-BE49-F238E27FC236}">
                <a16:creationId xmlns:a16="http://schemas.microsoft.com/office/drawing/2014/main" id="{F0571512-F74D-473A-B695-27747D5FDB4F}"/>
              </a:ext>
            </a:extLst>
          </p:cNvPr>
          <p:cNvSpPr/>
          <p:nvPr/>
        </p:nvSpPr>
        <p:spPr>
          <a:xfrm>
            <a:off x="755736" y="2564363"/>
            <a:ext cx="10430005" cy="2308324"/>
          </a:xfrm>
          <a:prstGeom prst="rect">
            <a:avLst/>
          </a:prstGeom>
        </p:spPr>
        <p:txBody>
          <a:bodyPr wrap="square">
            <a:spAutoFit/>
          </a:bodyPr>
          <a:lstStyle/>
          <a:p>
            <a:r>
              <a:rPr lang="en-GB" sz="2400" dirty="0">
                <a:solidFill>
                  <a:srgbClr val="121212"/>
                </a:solidFill>
                <a:latin typeface="Guardian Text Egyptian Web"/>
              </a:rPr>
              <a:t>“Parys didn’t like his body,” she said. “I thought I could teach him to, but it’s a social media nightmare, isn’t it? There’s always someone with a six-pack or bigger.”</a:t>
            </a:r>
          </a:p>
          <a:p>
            <a:endParaRPr lang="en-GB" sz="2400" dirty="0">
              <a:solidFill>
                <a:srgbClr val="121212"/>
              </a:solidFill>
              <a:latin typeface="Guardian Text Egyptian Web"/>
            </a:endParaRPr>
          </a:p>
          <a:p>
            <a:r>
              <a:rPr lang="en-GB" sz="2400" dirty="0">
                <a:solidFill>
                  <a:srgbClr val="121212"/>
                </a:solidFill>
                <a:latin typeface="Guardian Text Egyptian Web"/>
              </a:rPr>
              <a:t>She added that the irony of her son’s concerns about his image was not lost on her. “Look at me, for God’s sake,” she said, “and I really love my body. I’m not ashamed about it at all.”</a:t>
            </a:r>
          </a:p>
        </p:txBody>
      </p:sp>
      <p:sp>
        <p:nvSpPr>
          <p:cNvPr id="5" name="Rectangle 4">
            <a:extLst>
              <a:ext uri="{FF2B5EF4-FFF2-40B4-BE49-F238E27FC236}">
                <a16:creationId xmlns:a16="http://schemas.microsoft.com/office/drawing/2014/main" id="{5F535166-2171-4B8B-8E2E-37F814D474E2}"/>
              </a:ext>
            </a:extLst>
          </p:cNvPr>
          <p:cNvSpPr/>
          <p:nvPr/>
        </p:nvSpPr>
        <p:spPr>
          <a:xfrm>
            <a:off x="755736" y="5046656"/>
            <a:ext cx="10317271" cy="830997"/>
          </a:xfrm>
          <a:prstGeom prst="rect">
            <a:avLst/>
          </a:prstGeom>
        </p:spPr>
        <p:txBody>
          <a:bodyPr wrap="square">
            <a:spAutoFit/>
          </a:bodyPr>
          <a:lstStyle/>
          <a:p>
            <a:r>
              <a:rPr lang="en-GB" sz="2400" dirty="0">
                <a:solidFill>
                  <a:srgbClr val="121212"/>
                </a:solidFill>
                <a:latin typeface="Guardian Text Egyptian Web"/>
              </a:rPr>
              <a:t>Lapper said: “I don’t want my son to be remembered as a junkie, as just another drugs death. The drugs were a consequence of what he had been through.”</a:t>
            </a:r>
            <a:endParaRPr lang="en-GB" sz="2400" dirty="0"/>
          </a:p>
        </p:txBody>
      </p:sp>
    </p:spTree>
    <p:extLst>
      <p:ext uri="{BB962C8B-B14F-4D97-AF65-F5344CB8AC3E}">
        <p14:creationId xmlns:p14="http://schemas.microsoft.com/office/powerpoint/2010/main" val="321017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4492DA-EA8D-4623-9FBF-80DD1ED7BDCD}"/>
              </a:ext>
            </a:extLst>
          </p:cNvPr>
          <p:cNvPicPr>
            <a:picLocks noChangeAspect="1"/>
          </p:cNvPicPr>
          <p:nvPr/>
        </p:nvPicPr>
        <p:blipFill>
          <a:blip r:embed="rId2"/>
          <a:stretch>
            <a:fillRect/>
          </a:stretch>
        </p:blipFill>
        <p:spPr>
          <a:xfrm>
            <a:off x="2091866" y="864295"/>
            <a:ext cx="8008267" cy="5336087"/>
          </a:xfrm>
          <a:prstGeom prst="rect">
            <a:avLst/>
          </a:prstGeom>
        </p:spPr>
      </p:pic>
    </p:spTree>
    <p:extLst>
      <p:ext uri="{BB962C8B-B14F-4D97-AF65-F5344CB8AC3E}">
        <p14:creationId xmlns:p14="http://schemas.microsoft.com/office/powerpoint/2010/main" val="868123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4DB33-C4EE-4A26-95D9-6C079B0ED28E}"/>
              </a:ext>
            </a:extLst>
          </p:cNvPr>
          <p:cNvSpPr>
            <a:spLocks noGrp="1"/>
          </p:cNvSpPr>
          <p:nvPr>
            <p:ph type="title"/>
          </p:nvPr>
        </p:nvSpPr>
        <p:spPr/>
        <p:txBody>
          <a:bodyPr/>
          <a:lstStyle/>
          <a:p>
            <a:pPr algn="ctr"/>
            <a:r>
              <a:rPr lang="en-US" dirty="0"/>
              <a:t>Disability Discrimination</a:t>
            </a:r>
            <a:endParaRPr lang="en-GB" dirty="0"/>
          </a:p>
        </p:txBody>
      </p:sp>
      <p:sp>
        <p:nvSpPr>
          <p:cNvPr id="3" name="Content Placeholder 2">
            <a:extLst>
              <a:ext uri="{FF2B5EF4-FFF2-40B4-BE49-F238E27FC236}">
                <a16:creationId xmlns:a16="http://schemas.microsoft.com/office/drawing/2014/main" id="{DEAA4E2F-C8C8-4189-843B-11997374EC67}"/>
              </a:ext>
            </a:extLst>
          </p:cNvPr>
          <p:cNvSpPr>
            <a:spLocks noGrp="1"/>
          </p:cNvSpPr>
          <p:nvPr>
            <p:ph idx="1"/>
          </p:nvPr>
        </p:nvSpPr>
        <p:spPr>
          <a:xfrm>
            <a:off x="838200" y="2692730"/>
            <a:ext cx="10515600" cy="2812992"/>
          </a:xfrm>
        </p:spPr>
        <p:txBody>
          <a:bodyPr>
            <a:normAutofit/>
          </a:bodyPr>
          <a:lstStyle/>
          <a:p>
            <a:r>
              <a:rPr lang="en-GB" dirty="0"/>
              <a:t>The </a:t>
            </a:r>
            <a:r>
              <a:rPr lang="en-GB" u="sng" dirty="0">
                <a:hlinkClick r:id="rId3"/>
              </a:rPr>
              <a:t>Equality Act 2010</a:t>
            </a:r>
            <a:r>
              <a:rPr lang="en-GB" dirty="0"/>
              <a:t> says that you must not be discriminated against because:</a:t>
            </a:r>
          </a:p>
          <a:p>
            <a:pPr lvl="1"/>
            <a:r>
              <a:rPr lang="en-GB" dirty="0"/>
              <a:t>you have a disability</a:t>
            </a:r>
          </a:p>
          <a:p>
            <a:pPr lvl="1"/>
            <a:r>
              <a:rPr lang="en-GB" dirty="0"/>
              <a:t>someone thinks you have a disability (this is known as discrimination by perception)</a:t>
            </a:r>
          </a:p>
          <a:p>
            <a:pPr lvl="1"/>
            <a:r>
              <a:rPr lang="en-GB" dirty="0"/>
              <a:t>you are connected to someone with a disability (this is known as discrimination by association)</a:t>
            </a:r>
          </a:p>
        </p:txBody>
      </p:sp>
      <p:pic>
        <p:nvPicPr>
          <p:cNvPr id="4" name="Picture 3">
            <a:extLst>
              <a:ext uri="{FF2B5EF4-FFF2-40B4-BE49-F238E27FC236}">
                <a16:creationId xmlns:a16="http://schemas.microsoft.com/office/drawing/2014/main" id="{A713B2F8-1128-4324-806B-8A138A081ACB}"/>
              </a:ext>
            </a:extLst>
          </p:cNvPr>
          <p:cNvPicPr>
            <a:picLocks noChangeAspect="1"/>
          </p:cNvPicPr>
          <p:nvPr/>
        </p:nvPicPr>
        <p:blipFill>
          <a:blip r:embed="rId4"/>
          <a:stretch>
            <a:fillRect/>
          </a:stretch>
        </p:blipFill>
        <p:spPr>
          <a:xfrm>
            <a:off x="554355" y="616008"/>
            <a:ext cx="2450103" cy="1533456"/>
          </a:xfrm>
          <a:prstGeom prst="rect">
            <a:avLst/>
          </a:prstGeom>
        </p:spPr>
      </p:pic>
    </p:spTree>
    <p:extLst>
      <p:ext uri="{BB962C8B-B14F-4D97-AF65-F5344CB8AC3E}">
        <p14:creationId xmlns:p14="http://schemas.microsoft.com/office/powerpoint/2010/main" val="404781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51B3C-2964-44D4-99CC-C560EBD2EBAF}"/>
              </a:ext>
            </a:extLst>
          </p:cNvPr>
          <p:cNvSpPr>
            <a:spLocks noGrp="1"/>
          </p:cNvSpPr>
          <p:nvPr>
            <p:ph type="title"/>
          </p:nvPr>
        </p:nvSpPr>
        <p:spPr/>
        <p:txBody>
          <a:bodyPr/>
          <a:lstStyle/>
          <a:p>
            <a:r>
              <a:rPr lang="en-US" dirty="0"/>
              <a:t>Reflection:</a:t>
            </a:r>
            <a:endParaRPr lang="en-GB" dirty="0"/>
          </a:p>
        </p:txBody>
      </p:sp>
      <p:pic>
        <p:nvPicPr>
          <p:cNvPr id="6" name="Picture 5">
            <a:extLst>
              <a:ext uri="{FF2B5EF4-FFF2-40B4-BE49-F238E27FC236}">
                <a16:creationId xmlns:a16="http://schemas.microsoft.com/office/drawing/2014/main" id="{1BB93E0E-49CE-4A48-9A80-73FDC3CEC5F7}"/>
              </a:ext>
            </a:extLst>
          </p:cNvPr>
          <p:cNvPicPr>
            <a:picLocks noChangeAspect="1"/>
          </p:cNvPicPr>
          <p:nvPr/>
        </p:nvPicPr>
        <p:blipFill>
          <a:blip r:embed="rId2"/>
          <a:stretch>
            <a:fillRect/>
          </a:stretch>
        </p:blipFill>
        <p:spPr>
          <a:xfrm>
            <a:off x="2028768" y="1824341"/>
            <a:ext cx="6977445" cy="4360903"/>
          </a:xfrm>
          <a:prstGeom prst="rect">
            <a:avLst/>
          </a:prstGeom>
        </p:spPr>
      </p:pic>
    </p:spTree>
    <p:extLst>
      <p:ext uri="{BB962C8B-B14F-4D97-AF65-F5344CB8AC3E}">
        <p14:creationId xmlns:p14="http://schemas.microsoft.com/office/powerpoint/2010/main" val="1888380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7D1C51-E60B-4412-9A56-02718360038C}"/>
              </a:ext>
            </a:extLst>
          </p:cNvPr>
          <p:cNvPicPr>
            <a:picLocks noChangeAspect="1"/>
          </p:cNvPicPr>
          <p:nvPr/>
        </p:nvPicPr>
        <p:blipFill>
          <a:blip r:embed="rId2"/>
          <a:stretch>
            <a:fillRect/>
          </a:stretch>
        </p:blipFill>
        <p:spPr>
          <a:xfrm>
            <a:off x="778138" y="2386013"/>
            <a:ext cx="5999034" cy="3754640"/>
          </a:xfrm>
          <a:prstGeom prst="rect">
            <a:avLst/>
          </a:prstGeom>
        </p:spPr>
      </p:pic>
      <p:sp>
        <p:nvSpPr>
          <p:cNvPr id="4" name="Speech Bubble: Rectangle with Corners Rounded 3">
            <a:extLst>
              <a:ext uri="{FF2B5EF4-FFF2-40B4-BE49-F238E27FC236}">
                <a16:creationId xmlns:a16="http://schemas.microsoft.com/office/drawing/2014/main" id="{6C360B07-56F4-46B1-B4DC-3091270AF9C2}"/>
              </a:ext>
            </a:extLst>
          </p:cNvPr>
          <p:cNvSpPr/>
          <p:nvPr/>
        </p:nvSpPr>
        <p:spPr>
          <a:xfrm>
            <a:off x="778138" y="614293"/>
            <a:ext cx="4329112" cy="1474430"/>
          </a:xfrm>
          <a:prstGeom prst="wedgeRoundRectCallout">
            <a:avLst>
              <a:gd name="adj1" fmla="val -371"/>
              <a:gd name="adj2" fmla="val 106774"/>
              <a:gd name="adj3" fmla="val 16667"/>
            </a:avLst>
          </a:prstGeom>
          <a:solidFill>
            <a:srgbClr val="D8306C"/>
          </a:solidFill>
          <a:ln>
            <a:solidFill>
              <a:srgbClr val="D830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t>We were the show. The next day Parys would go in and they would rip pieces out of him..</a:t>
            </a:r>
          </a:p>
        </p:txBody>
      </p:sp>
      <p:sp>
        <p:nvSpPr>
          <p:cNvPr id="5" name="TextBox 4">
            <a:extLst>
              <a:ext uri="{FF2B5EF4-FFF2-40B4-BE49-F238E27FC236}">
                <a16:creationId xmlns:a16="http://schemas.microsoft.com/office/drawing/2014/main" id="{DF9DA4FC-2F45-452B-BF41-D4AE4762AB44}"/>
              </a:ext>
            </a:extLst>
          </p:cNvPr>
          <p:cNvSpPr txBox="1"/>
          <p:nvPr/>
        </p:nvSpPr>
        <p:spPr>
          <a:xfrm>
            <a:off x="7341925" y="1351508"/>
            <a:ext cx="4071937" cy="4154984"/>
          </a:xfrm>
          <a:prstGeom prst="rect">
            <a:avLst/>
          </a:prstGeom>
          <a:noFill/>
        </p:spPr>
        <p:txBody>
          <a:bodyPr wrap="square" rtlCol="0">
            <a:spAutoFit/>
          </a:bodyPr>
          <a:lstStyle/>
          <a:p>
            <a:r>
              <a:rPr lang="en-US" sz="2400" dirty="0"/>
              <a:t>How do we treat people who look or behave differently?</a:t>
            </a:r>
          </a:p>
          <a:p>
            <a:endParaRPr lang="en-US" sz="2400" dirty="0"/>
          </a:p>
          <a:p>
            <a:r>
              <a:rPr lang="en-US" sz="2400" dirty="0"/>
              <a:t>How welcoming are we as a community to people with disabilities or mental health issues?</a:t>
            </a:r>
          </a:p>
          <a:p>
            <a:endParaRPr lang="en-US" sz="2400" dirty="0"/>
          </a:p>
          <a:p>
            <a:r>
              <a:rPr lang="en-US" sz="2400" dirty="0"/>
              <a:t>What could we do better as a community to support each other?</a:t>
            </a:r>
            <a:endParaRPr lang="en-GB" sz="2400" dirty="0"/>
          </a:p>
        </p:txBody>
      </p:sp>
    </p:spTree>
    <p:extLst>
      <p:ext uri="{BB962C8B-B14F-4D97-AF65-F5344CB8AC3E}">
        <p14:creationId xmlns:p14="http://schemas.microsoft.com/office/powerpoint/2010/main" val="3264858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517</Words>
  <Application>Microsoft Macintosh PowerPoint</Application>
  <PresentationFormat>Widescreen</PresentationFormat>
  <Paragraphs>37</Paragraphs>
  <Slides>12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Guardian Text Egyptian Web</vt:lpstr>
      <vt:lpstr>Office Theme</vt:lpstr>
      <vt:lpstr>Tolerance, Acceptance, Respect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Disability Discrimination</vt:lpstr>
      <vt:lpstr>Reflection: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Tolerance, Acceptance, Respect</dc:title>
  <dc:creator>Kiri Tunks</dc:creator>
  <cp:lastModifiedBy>Kiri Tunks</cp:lastModifiedBy>
  <cp:revision>20</cp:revision>
  <dcterms:created xsi:type="dcterms:W3CDTF">2019-09-20T09:27:41Z</dcterms:created>
  <dcterms:modified xsi:type="dcterms:W3CDTF">2021-09-27T09:18:09Z</dcterms:modified>
</cp:coreProperties>
</file>