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7" r:id="rId3"/>
    <p:sldId id="260" r:id="rId4"/>
    <p:sldId id="258" r:id="rId5"/>
    <p:sldId id="261" r:id="rId6"/>
    <p:sldId id="262" r:id="rId7"/>
    <p:sldId id="259" r:id="rId8"/>
    <p:sldId id="263" r:id="rId9"/>
    <p:sldId id="264" r:id="rId10"/>
    <p:sldId id="265"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67949" autoAdjust="0"/>
  </p:normalViewPr>
  <p:slideViewPr>
    <p:cSldViewPr snapToGrid="0">
      <p:cViewPr varScale="1">
        <p:scale>
          <a:sx n="43" d="100"/>
          <a:sy n="43" d="100"/>
        </p:scale>
        <p:origin x="1576"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BCF257-F9D2-49C0-904F-42CE2F2663C2}" type="datetimeFigureOut">
              <a:rPr lang="en-GB" smtClean="0"/>
              <a:t>09/06/2026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9BDD21-9AA5-422B-9883-25168D80CFBB}" type="slidenum">
              <a:rPr lang="en-GB" smtClean="0"/>
              <a:t>‹#›</a:t>
            </a:fld>
            <a:endParaRPr lang="en-GB"/>
          </a:p>
        </p:txBody>
      </p:sp>
    </p:spTree>
    <p:extLst>
      <p:ext uri="{BB962C8B-B14F-4D97-AF65-F5344CB8AC3E}">
        <p14:creationId xmlns:p14="http://schemas.microsoft.com/office/powerpoint/2010/main" val="27573015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Tower Hamlets, we have had 10 restructures which included a huge number of redundancies this year alone. This number will only increase next year and beyond if the finding crisis in schools is not addressed. This will eventually lead to school closures as the funding issue is only made worse by falling roles caused by the drop in birth rates and families being priced out and moved out of the borough.</a:t>
            </a:r>
          </a:p>
          <a:p>
            <a:endParaRPr lang="en-GB" dirty="0"/>
          </a:p>
          <a:p>
            <a:r>
              <a:rPr lang="en-GB" dirty="0"/>
              <a:t>The White Paper also introduced a number of SEND reforms where it has been suggested that SEND pupils are increasingly placed in mainstream settings under the guise of inclusion. In Tower Hamlets, we have one of the highest rates of SEND pupils in the country. We know that we are already struggling to meet the needs of our SEND pupils. In schools were there are restructures and redundancies, this is already becoming more difficult as we lose support staff. We also know that true inclusion requires funding. Funding for the staff and resources required to meet the needs of all the pupils. There has been additional funding allocated for this, but with the below inflation funding increase and the unfunded pay increases, that money will get swallowed up. </a:t>
            </a:r>
          </a:p>
          <a:p>
            <a:endParaRPr lang="en-GB" dirty="0"/>
          </a:p>
          <a:p>
            <a:r>
              <a:rPr lang="en-GB" dirty="0"/>
              <a:t>It feels like we have been saying this for years, because we have. But somehow, each year it gets worse. Education is in crisis and the proposals by the government are only going to make things worse. We need to act now.</a:t>
            </a:r>
          </a:p>
        </p:txBody>
      </p:sp>
      <p:sp>
        <p:nvSpPr>
          <p:cNvPr id="4" name="Slide Number Placeholder 3"/>
          <p:cNvSpPr>
            <a:spLocks noGrp="1"/>
          </p:cNvSpPr>
          <p:nvPr>
            <p:ph type="sldNum" sz="quarter" idx="5"/>
          </p:nvPr>
        </p:nvSpPr>
        <p:spPr/>
        <p:txBody>
          <a:bodyPr/>
          <a:lstStyle/>
          <a:p>
            <a:fld id="{E69BDD21-9AA5-422B-9883-25168D80CFBB}" type="slidenum">
              <a:rPr lang="en-GB" smtClean="0"/>
              <a:t>2</a:t>
            </a:fld>
            <a:endParaRPr lang="en-GB"/>
          </a:p>
        </p:txBody>
      </p:sp>
    </p:spTree>
    <p:extLst>
      <p:ext uri="{BB962C8B-B14F-4D97-AF65-F5344CB8AC3E}">
        <p14:creationId xmlns:p14="http://schemas.microsoft.com/office/powerpoint/2010/main" val="12297891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Indicative ballot turnout was just under the 50% turnout for teachers and just over for support staff. The response however, shows overwhelming support for action. </a:t>
            </a:r>
          </a:p>
          <a:p>
            <a:endParaRPr lang="en-GB" dirty="0"/>
          </a:p>
          <a:p>
            <a:r>
              <a:rPr lang="en-GB" dirty="0"/>
              <a:t>We believe that the support and strength of feeling is there, we just need to be able to reach members.</a:t>
            </a:r>
          </a:p>
          <a:p>
            <a:endParaRPr lang="en-GB" dirty="0"/>
          </a:p>
          <a:p>
            <a:r>
              <a:rPr lang="en-GB" dirty="0"/>
              <a:t>We have to operate under the assumption we will have to carry out a physical ballot</a:t>
            </a:r>
          </a:p>
        </p:txBody>
      </p:sp>
      <p:sp>
        <p:nvSpPr>
          <p:cNvPr id="4" name="Slide Number Placeholder 3"/>
          <p:cNvSpPr>
            <a:spLocks noGrp="1"/>
          </p:cNvSpPr>
          <p:nvPr>
            <p:ph type="sldNum" sz="quarter" idx="5"/>
          </p:nvPr>
        </p:nvSpPr>
        <p:spPr/>
        <p:txBody>
          <a:bodyPr/>
          <a:lstStyle/>
          <a:p>
            <a:fld id="{E69BDD21-9AA5-422B-9883-25168D80CFBB}" type="slidenum">
              <a:rPr lang="en-GB" smtClean="0"/>
              <a:t>3</a:t>
            </a:fld>
            <a:endParaRPr lang="en-GB"/>
          </a:p>
        </p:txBody>
      </p:sp>
    </p:spTree>
    <p:extLst>
      <p:ext uri="{BB962C8B-B14F-4D97-AF65-F5344CB8AC3E}">
        <p14:creationId xmlns:p14="http://schemas.microsoft.com/office/powerpoint/2010/main" val="304225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have to rely on our own systems to track who has voted and who hasn’t, our dashboards are only as useful as we make them. They need to be kept updated so you know who to target and so we can help. The local district can’t keep track if you aren’t.</a:t>
            </a:r>
          </a:p>
        </p:txBody>
      </p:sp>
      <p:sp>
        <p:nvSpPr>
          <p:cNvPr id="4" name="Slide Number Placeholder 3"/>
          <p:cNvSpPr>
            <a:spLocks noGrp="1"/>
          </p:cNvSpPr>
          <p:nvPr>
            <p:ph type="sldNum" sz="quarter" idx="5"/>
          </p:nvPr>
        </p:nvSpPr>
        <p:spPr/>
        <p:txBody>
          <a:bodyPr/>
          <a:lstStyle/>
          <a:p>
            <a:fld id="{E69BDD21-9AA5-422B-9883-25168D80CFBB}" type="slidenum">
              <a:rPr lang="en-GB" smtClean="0"/>
              <a:t>4</a:t>
            </a:fld>
            <a:endParaRPr lang="en-GB"/>
          </a:p>
        </p:txBody>
      </p:sp>
    </p:spTree>
    <p:extLst>
      <p:ext uri="{BB962C8B-B14F-4D97-AF65-F5344CB8AC3E}">
        <p14:creationId xmlns:p14="http://schemas.microsoft.com/office/powerpoint/2010/main" val="30358234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Schools where reps hold a ballot meet ahead of the ballot opening, get better turnouts that all the above.</a:t>
            </a:r>
          </a:p>
        </p:txBody>
      </p:sp>
      <p:sp>
        <p:nvSpPr>
          <p:cNvPr id="4" name="Slide Number Placeholder 3"/>
          <p:cNvSpPr>
            <a:spLocks noGrp="1"/>
          </p:cNvSpPr>
          <p:nvPr>
            <p:ph type="sldNum" sz="quarter" idx="5"/>
          </p:nvPr>
        </p:nvSpPr>
        <p:spPr/>
        <p:txBody>
          <a:bodyPr/>
          <a:lstStyle/>
          <a:p>
            <a:fld id="{E69BDD21-9AA5-422B-9883-25168D80CFBB}" type="slidenum">
              <a:rPr lang="en-GB" smtClean="0"/>
              <a:t>5</a:t>
            </a:fld>
            <a:endParaRPr lang="en-GB"/>
          </a:p>
        </p:txBody>
      </p:sp>
    </p:spTree>
    <p:extLst>
      <p:ext uri="{BB962C8B-B14F-4D97-AF65-F5344CB8AC3E}">
        <p14:creationId xmlns:p14="http://schemas.microsoft.com/office/powerpoint/2010/main" val="15658766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Reps can be health and safety reps, green reps, UL reps. There is training available. </a:t>
            </a:r>
          </a:p>
          <a:p>
            <a:endParaRPr lang="en-GB" dirty="0"/>
          </a:p>
          <a:p>
            <a:r>
              <a:rPr lang="en-GB" dirty="0"/>
              <a:t>Target those members who are most engaged (backseat drivers?). Use them to your advantage, split up the work by departments and have one activist in each department who can chase votes for you. Build the team and put them to work, this has to be a collective effort.</a:t>
            </a:r>
          </a:p>
          <a:p>
            <a:endParaRPr lang="en-GB" dirty="0"/>
          </a:p>
          <a:p>
            <a:r>
              <a:rPr lang="en-GB" dirty="0"/>
              <a:t>Print out paper copies of your membership list with their details, physically visit them and get them to check. We can help update your members details if they are struggling to log on and change them themselves.</a:t>
            </a:r>
          </a:p>
          <a:p>
            <a:endParaRPr lang="en-GB" dirty="0"/>
          </a:p>
          <a:p>
            <a:r>
              <a:rPr lang="en-GB" dirty="0"/>
              <a:t>If you know you are going to need help, let us know. We can come in an help run meetings to get the message across etc</a:t>
            </a:r>
          </a:p>
        </p:txBody>
      </p:sp>
      <p:sp>
        <p:nvSpPr>
          <p:cNvPr id="4" name="Slide Number Placeholder 3"/>
          <p:cNvSpPr>
            <a:spLocks noGrp="1"/>
          </p:cNvSpPr>
          <p:nvPr>
            <p:ph type="sldNum" sz="quarter" idx="5"/>
          </p:nvPr>
        </p:nvSpPr>
        <p:spPr/>
        <p:txBody>
          <a:bodyPr/>
          <a:lstStyle/>
          <a:p>
            <a:fld id="{E69BDD21-9AA5-422B-9883-25168D80CFBB}" type="slidenum">
              <a:rPr lang="en-GB" smtClean="0"/>
              <a:t>6</a:t>
            </a:fld>
            <a:endParaRPr lang="en-GB"/>
          </a:p>
        </p:txBody>
      </p:sp>
    </p:spTree>
    <p:extLst>
      <p:ext uri="{BB962C8B-B14F-4D97-AF65-F5344CB8AC3E}">
        <p14:creationId xmlns:p14="http://schemas.microsoft.com/office/powerpoint/2010/main" val="9324681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can put all this information into a checklist that we can send to you so you can tick tasks off as they are done. Putting the work in now means less rush and stress in September, Autumn term you will thank you.</a:t>
            </a:r>
          </a:p>
          <a:p>
            <a:endParaRPr lang="en-GB" dirty="0"/>
          </a:p>
          <a:p>
            <a:r>
              <a:rPr lang="en-GB" dirty="0"/>
              <a:t>We are having a one day reps training in </a:t>
            </a:r>
            <a:r>
              <a:rPr lang="en-GB" dirty="0" err="1"/>
              <a:t>Spetember</a:t>
            </a:r>
            <a:r>
              <a:rPr lang="en-GB" dirty="0"/>
              <a:t> – ACAS, Restructures and ballot prep. Put your request in now. We can help if your head is resistant.</a:t>
            </a:r>
          </a:p>
        </p:txBody>
      </p:sp>
      <p:sp>
        <p:nvSpPr>
          <p:cNvPr id="4" name="Slide Number Placeholder 3"/>
          <p:cNvSpPr>
            <a:spLocks noGrp="1"/>
          </p:cNvSpPr>
          <p:nvPr>
            <p:ph type="sldNum" sz="quarter" idx="5"/>
          </p:nvPr>
        </p:nvSpPr>
        <p:spPr/>
        <p:txBody>
          <a:bodyPr/>
          <a:lstStyle/>
          <a:p>
            <a:fld id="{E69BDD21-9AA5-422B-9883-25168D80CFBB}" type="slidenum">
              <a:rPr lang="en-GB" smtClean="0"/>
              <a:t>7</a:t>
            </a:fld>
            <a:endParaRPr lang="en-GB"/>
          </a:p>
        </p:txBody>
      </p:sp>
    </p:spTree>
    <p:extLst>
      <p:ext uri="{BB962C8B-B14F-4D97-AF65-F5344CB8AC3E}">
        <p14:creationId xmlns:p14="http://schemas.microsoft.com/office/powerpoint/2010/main" val="17952100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know our membership numbers increased during a national ballot. Now is the best time to recruit, strengthen your workplace union presence and build.</a:t>
            </a:r>
          </a:p>
        </p:txBody>
      </p:sp>
      <p:sp>
        <p:nvSpPr>
          <p:cNvPr id="4" name="Slide Number Placeholder 3"/>
          <p:cNvSpPr>
            <a:spLocks noGrp="1"/>
          </p:cNvSpPr>
          <p:nvPr>
            <p:ph type="sldNum" sz="quarter" idx="5"/>
          </p:nvPr>
        </p:nvSpPr>
        <p:spPr/>
        <p:txBody>
          <a:bodyPr/>
          <a:lstStyle/>
          <a:p>
            <a:fld id="{E69BDD21-9AA5-422B-9883-25168D80CFBB}" type="slidenum">
              <a:rPr lang="en-GB" smtClean="0"/>
              <a:t>8</a:t>
            </a:fld>
            <a:endParaRPr lang="en-GB"/>
          </a:p>
        </p:txBody>
      </p:sp>
    </p:spTree>
    <p:extLst>
      <p:ext uri="{BB962C8B-B14F-4D97-AF65-F5344CB8AC3E}">
        <p14:creationId xmlns:p14="http://schemas.microsoft.com/office/powerpoint/2010/main" val="2973857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only way to beat them is by good, old fashioned organising. </a:t>
            </a:r>
          </a:p>
          <a:p>
            <a:endParaRPr lang="en-GB" dirty="0"/>
          </a:p>
          <a:p>
            <a:r>
              <a:rPr lang="en-GB" dirty="0"/>
              <a:t>This ballot is going to be won or lost based on what we do now before the ballot opens, we can’t afford to wait to act and we can’t afford not to take this action. As said before, we say the same thing every year and each time it gets worse, not taking action is not an option. We need to drill this message home to all of our members, we are experiencing the decline every day. Burn out, the recruitment and retention crisis, job losses, school closures, increasing demand and pressure on educators, we need to highlight all of this because it is directly related to funding</a:t>
            </a:r>
          </a:p>
          <a:p>
            <a:endParaRPr lang="en-GB" dirty="0"/>
          </a:p>
          <a:p>
            <a:r>
              <a:rPr lang="en-GB" dirty="0"/>
              <a:t>We need to win this with a strong turnout, we have to. However, balloting in itself puts pressure on the government, the threat of potential strike action on an increasingly unpopular government could be enough. </a:t>
            </a:r>
          </a:p>
          <a:p>
            <a:endParaRPr lang="en-GB" dirty="0"/>
          </a:p>
          <a:p>
            <a:r>
              <a:rPr lang="en-GB" dirty="0"/>
              <a:t>A Reform government is a real and terrifying possibility. If the do get into power, they have already declared a war against the NEU specifically. If we don’t put up a fight now, far worse is waiting down the line.</a:t>
            </a:r>
          </a:p>
        </p:txBody>
      </p:sp>
      <p:sp>
        <p:nvSpPr>
          <p:cNvPr id="4" name="Slide Number Placeholder 3"/>
          <p:cNvSpPr>
            <a:spLocks noGrp="1"/>
          </p:cNvSpPr>
          <p:nvPr>
            <p:ph type="sldNum" sz="quarter" idx="5"/>
          </p:nvPr>
        </p:nvSpPr>
        <p:spPr/>
        <p:txBody>
          <a:bodyPr/>
          <a:lstStyle/>
          <a:p>
            <a:fld id="{E69BDD21-9AA5-422B-9883-25168D80CFBB}" type="slidenum">
              <a:rPr lang="en-GB" smtClean="0"/>
              <a:t>10</a:t>
            </a:fld>
            <a:endParaRPr lang="en-GB"/>
          </a:p>
        </p:txBody>
      </p:sp>
    </p:spTree>
    <p:extLst>
      <p:ext uri="{BB962C8B-B14F-4D97-AF65-F5344CB8AC3E}">
        <p14:creationId xmlns:p14="http://schemas.microsoft.com/office/powerpoint/2010/main" val="19270182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D661B-D55D-E5BC-65BC-BFD3829C0CD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C931006-3148-FC0E-94AA-ADF20FA7AF7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689EFD1-4337-5FF7-B395-86A04B252EDF}"/>
              </a:ext>
            </a:extLst>
          </p:cNvPr>
          <p:cNvSpPr>
            <a:spLocks noGrp="1"/>
          </p:cNvSpPr>
          <p:nvPr>
            <p:ph type="dt" sz="half" idx="10"/>
          </p:nvPr>
        </p:nvSpPr>
        <p:spPr/>
        <p:txBody>
          <a:bodyPr/>
          <a:lstStyle/>
          <a:p>
            <a:fld id="{B2C1BC6E-A98E-497D-9D66-821BCEBEB1C5}" type="datetimeFigureOut">
              <a:rPr lang="en-GB" smtClean="0"/>
              <a:t>09/06/2026</a:t>
            </a:fld>
            <a:endParaRPr lang="en-GB"/>
          </a:p>
        </p:txBody>
      </p:sp>
      <p:sp>
        <p:nvSpPr>
          <p:cNvPr id="5" name="Footer Placeholder 4">
            <a:extLst>
              <a:ext uri="{FF2B5EF4-FFF2-40B4-BE49-F238E27FC236}">
                <a16:creationId xmlns:a16="http://schemas.microsoft.com/office/drawing/2014/main" id="{AF1D677E-B444-F768-B587-F29C20264F3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B3E4275-5C6C-2DCE-7A92-97DD06F86655}"/>
              </a:ext>
            </a:extLst>
          </p:cNvPr>
          <p:cNvSpPr>
            <a:spLocks noGrp="1"/>
          </p:cNvSpPr>
          <p:nvPr>
            <p:ph type="sldNum" sz="quarter" idx="12"/>
          </p:nvPr>
        </p:nvSpPr>
        <p:spPr/>
        <p:txBody>
          <a:bodyPr/>
          <a:lstStyle/>
          <a:p>
            <a:fld id="{3CD49741-7676-4CD9-98E5-AD0785BA68A2}" type="slidenum">
              <a:rPr lang="en-GB" smtClean="0"/>
              <a:t>‹#›</a:t>
            </a:fld>
            <a:endParaRPr lang="en-GB"/>
          </a:p>
        </p:txBody>
      </p:sp>
    </p:spTree>
    <p:extLst>
      <p:ext uri="{BB962C8B-B14F-4D97-AF65-F5344CB8AC3E}">
        <p14:creationId xmlns:p14="http://schemas.microsoft.com/office/powerpoint/2010/main" val="38131344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75A003-EF7C-B9C3-0841-6B90EFCD1EB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A3F6E94-C8BF-16F2-4040-D1521993BE1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28850EC-D415-CBE1-A594-61CC4CA9CEDF}"/>
              </a:ext>
            </a:extLst>
          </p:cNvPr>
          <p:cNvSpPr>
            <a:spLocks noGrp="1"/>
          </p:cNvSpPr>
          <p:nvPr>
            <p:ph type="dt" sz="half" idx="10"/>
          </p:nvPr>
        </p:nvSpPr>
        <p:spPr/>
        <p:txBody>
          <a:bodyPr/>
          <a:lstStyle/>
          <a:p>
            <a:fld id="{B2C1BC6E-A98E-497D-9D66-821BCEBEB1C5}" type="datetimeFigureOut">
              <a:rPr lang="en-GB" smtClean="0"/>
              <a:t>09/06/2026</a:t>
            </a:fld>
            <a:endParaRPr lang="en-GB"/>
          </a:p>
        </p:txBody>
      </p:sp>
      <p:sp>
        <p:nvSpPr>
          <p:cNvPr id="5" name="Footer Placeholder 4">
            <a:extLst>
              <a:ext uri="{FF2B5EF4-FFF2-40B4-BE49-F238E27FC236}">
                <a16:creationId xmlns:a16="http://schemas.microsoft.com/office/drawing/2014/main" id="{AD983F88-56D3-8EBB-BF43-F4D8E249704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6C691BE-0B13-76F4-4ECA-DB22940EA5E8}"/>
              </a:ext>
            </a:extLst>
          </p:cNvPr>
          <p:cNvSpPr>
            <a:spLocks noGrp="1"/>
          </p:cNvSpPr>
          <p:nvPr>
            <p:ph type="sldNum" sz="quarter" idx="12"/>
          </p:nvPr>
        </p:nvSpPr>
        <p:spPr/>
        <p:txBody>
          <a:bodyPr/>
          <a:lstStyle/>
          <a:p>
            <a:fld id="{3CD49741-7676-4CD9-98E5-AD0785BA68A2}" type="slidenum">
              <a:rPr lang="en-GB" smtClean="0"/>
              <a:t>‹#›</a:t>
            </a:fld>
            <a:endParaRPr lang="en-GB"/>
          </a:p>
        </p:txBody>
      </p:sp>
    </p:spTree>
    <p:extLst>
      <p:ext uri="{BB962C8B-B14F-4D97-AF65-F5344CB8AC3E}">
        <p14:creationId xmlns:p14="http://schemas.microsoft.com/office/powerpoint/2010/main" val="29530473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8131559-A6B5-C6E1-D6D9-FEE0E184884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CB7A3C2-CDC2-A453-1731-17D4CBA1673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BD218A3-253B-47CE-46E8-6D82970E3748}"/>
              </a:ext>
            </a:extLst>
          </p:cNvPr>
          <p:cNvSpPr>
            <a:spLocks noGrp="1"/>
          </p:cNvSpPr>
          <p:nvPr>
            <p:ph type="dt" sz="half" idx="10"/>
          </p:nvPr>
        </p:nvSpPr>
        <p:spPr/>
        <p:txBody>
          <a:bodyPr/>
          <a:lstStyle/>
          <a:p>
            <a:fld id="{B2C1BC6E-A98E-497D-9D66-821BCEBEB1C5}" type="datetimeFigureOut">
              <a:rPr lang="en-GB" smtClean="0"/>
              <a:t>09/06/2026</a:t>
            </a:fld>
            <a:endParaRPr lang="en-GB"/>
          </a:p>
        </p:txBody>
      </p:sp>
      <p:sp>
        <p:nvSpPr>
          <p:cNvPr id="5" name="Footer Placeholder 4">
            <a:extLst>
              <a:ext uri="{FF2B5EF4-FFF2-40B4-BE49-F238E27FC236}">
                <a16:creationId xmlns:a16="http://schemas.microsoft.com/office/drawing/2014/main" id="{610871AD-A6B1-9DA4-EBC6-DED17978805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452CD8B-0704-BCE0-38EE-CA1B4960EB9D}"/>
              </a:ext>
            </a:extLst>
          </p:cNvPr>
          <p:cNvSpPr>
            <a:spLocks noGrp="1"/>
          </p:cNvSpPr>
          <p:nvPr>
            <p:ph type="sldNum" sz="quarter" idx="12"/>
          </p:nvPr>
        </p:nvSpPr>
        <p:spPr/>
        <p:txBody>
          <a:bodyPr/>
          <a:lstStyle/>
          <a:p>
            <a:fld id="{3CD49741-7676-4CD9-98E5-AD0785BA68A2}" type="slidenum">
              <a:rPr lang="en-GB" smtClean="0"/>
              <a:t>‹#›</a:t>
            </a:fld>
            <a:endParaRPr lang="en-GB"/>
          </a:p>
        </p:txBody>
      </p:sp>
    </p:spTree>
    <p:extLst>
      <p:ext uri="{BB962C8B-B14F-4D97-AF65-F5344CB8AC3E}">
        <p14:creationId xmlns:p14="http://schemas.microsoft.com/office/powerpoint/2010/main" val="37800914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6776A-E639-8D76-8A7A-08994E51D7F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4CA36C9-7B08-04F8-C115-75CDF687872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937CBD-F761-F81A-727B-A4C11E0E065F}"/>
              </a:ext>
            </a:extLst>
          </p:cNvPr>
          <p:cNvSpPr>
            <a:spLocks noGrp="1"/>
          </p:cNvSpPr>
          <p:nvPr>
            <p:ph type="dt" sz="half" idx="10"/>
          </p:nvPr>
        </p:nvSpPr>
        <p:spPr/>
        <p:txBody>
          <a:bodyPr/>
          <a:lstStyle/>
          <a:p>
            <a:fld id="{B2C1BC6E-A98E-497D-9D66-821BCEBEB1C5}" type="datetimeFigureOut">
              <a:rPr lang="en-GB" smtClean="0"/>
              <a:t>09/06/2026</a:t>
            </a:fld>
            <a:endParaRPr lang="en-GB"/>
          </a:p>
        </p:txBody>
      </p:sp>
      <p:sp>
        <p:nvSpPr>
          <p:cNvPr id="5" name="Footer Placeholder 4">
            <a:extLst>
              <a:ext uri="{FF2B5EF4-FFF2-40B4-BE49-F238E27FC236}">
                <a16:creationId xmlns:a16="http://schemas.microsoft.com/office/drawing/2014/main" id="{0FE07A45-FC8C-5D0C-60E5-01034217022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581ACE8-7813-8AA0-2E54-A38BE599A065}"/>
              </a:ext>
            </a:extLst>
          </p:cNvPr>
          <p:cNvSpPr>
            <a:spLocks noGrp="1"/>
          </p:cNvSpPr>
          <p:nvPr>
            <p:ph type="sldNum" sz="quarter" idx="12"/>
          </p:nvPr>
        </p:nvSpPr>
        <p:spPr/>
        <p:txBody>
          <a:bodyPr/>
          <a:lstStyle/>
          <a:p>
            <a:fld id="{3CD49741-7676-4CD9-98E5-AD0785BA68A2}" type="slidenum">
              <a:rPr lang="en-GB" smtClean="0"/>
              <a:t>‹#›</a:t>
            </a:fld>
            <a:endParaRPr lang="en-GB"/>
          </a:p>
        </p:txBody>
      </p:sp>
    </p:spTree>
    <p:extLst>
      <p:ext uri="{BB962C8B-B14F-4D97-AF65-F5344CB8AC3E}">
        <p14:creationId xmlns:p14="http://schemas.microsoft.com/office/powerpoint/2010/main" val="29403983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CE4BD-30CC-E548-3E03-648F8DE31A7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B795240-8353-3FB0-4C64-FD0AD768AA5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715F6D1-7B1F-1EE0-B372-5A91E7C80894}"/>
              </a:ext>
            </a:extLst>
          </p:cNvPr>
          <p:cNvSpPr>
            <a:spLocks noGrp="1"/>
          </p:cNvSpPr>
          <p:nvPr>
            <p:ph type="dt" sz="half" idx="10"/>
          </p:nvPr>
        </p:nvSpPr>
        <p:spPr/>
        <p:txBody>
          <a:bodyPr/>
          <a:lstStyle/>
          <a:p>
            <a:fld id="{B2C1BC6E-A98E-497D-9D66-821BCEBEB1C5}" type="datetimeFigureOut">
              <a:rPr lang="en-GB" smtClean="0"/>
              <a:t>09/06/2026</a:t>
            </a:fld>
            <a:endParaRPr lang="en-GB"/>
          </a:p>
        </p:txBody>
      </p:sp>
      <p:sp>
        <p:nvSpPr>
          <p:cNvPr id="5" name="Footer Placeholder 4">
            <a:extLst>
              <a:ext uri="{FF2B5EF4-FFF2-40B4-BE49-F238E27FC236}">
                <a16:creationId xmlns:a16="http://schemas.microsoft.com/office/drawing/2014/main" id="{C43583B7-1A3D-FBBF-47FD-BFC862AF2A2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D656D10-04D2-2531-7958-7357B64D07D3}"/>
              </a:ext>
            </a:extLst>
          </p:cNvPr>
          <p:cNvSpPr>
            <a:spLocks noGrp="1"/>
          </p:cNvSpPr>
          <p:nvPr>
            <p:ph type="sldNum" sz="quarter" idx="12"/>
          </p:nvPr>
        </p:nvSpPr>
        <p:spPr/>
        <p:txBody>
          <a:bodyPr/>
          <a:lstStyle/>
          <a:p>
            <a:fld id="{3CD49741-7676-4CD9-98E5-AD0785BA68A2}" type="slidenum">
              <a:rPr lang="en-GB" smtClean="0"/>
              <a:t>‹#›</a:t>
            </a:fld>
            <a:endParaRPr lang="en-GB"/>
          </a:p>
        </p:txBody>
      </p:sp>
    </p:spTree>
    <p:extLst>
      <p:ext uri="{BB962C8B-B14F-4D97-AF65-F5344CB8AC3E}">
        <p14:creationId xmlns:p14="http://schemas.microsoft.com/office/powerpoint/2010/main" val="858538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5589FF-CDDF-080E-BE37-2084C1C653C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46647AF-BD4A-8F90-F851-9786B154F23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2615AB7-1971-6A33-8FAB-92D2E8C2B12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E076263-966C-F592-773A-012DEA165036}"/>
              </a:ext>
            </a:extLst>
          </p:cNvPr>
          <p:cNvSpPr>
            <a:spLocks noGrp="1"/>
          </p:cNvSpPr>
          <p:nvPr>
            <p:ph type="dt" sz="half" idx="10"/>
          </p:nvPr>
        </p:nvSpPr>
        <p:spPr/>
        <p:txBody>
          <a:bodyPr/>
          <a:lstStyle/>
          <a:p>
            <a:fld id="{B2C1BC6E-A98E-497D-9D66-821BCEBEB1C5}" type="datetimeFigureOut">
              <a:rPr lang="en-GB" smtClean="0"/>
              <a:t>09/06/2026</a:t>
            </a:fld>
            <a:endParaRPr lang="en-GB"/>
          </a:p>
        </p:txBody>
      </p:sp>
      <p:sp>
        <p:nvSpPr>
          <p:cNvPr id="6" name="Footer Placeholder 5">
            <a:extLst>
              <a:ext uri="{FF2B5EF4-FFF2-40B4-BE49-F238E27FC236}">
                <a16:creationId xmlns:a16="http://schemas.microsoft.com/office/drawing/2014/main" id="{3E7C6CF1-16C6-5DA1-B807-C6D108BC2B1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D9E0ED7-A7FF-E62D-590A-0BDBD495B5BB}"/>
              </a:ext>
            </a:extLst>
          </p:cNvPr>
          <p:cNvSpPr>
            <a:spLocks noGrp="1"/>
          </p:cNvSpPr>
          <p:nvPr>
            <p:ph type="sldNum" sz="quarter" idx="12"/>
          </p:nvPr>
        </p:nvSpPr>
        <p:spPr/>
        <p:txBody>
          <a:bodyPr/>
          <a:lstStyle/>
          <a:p>
            <a:fld id="{3CD49741-7676-4CD9-98E5-AD0785BA68A2}" type="slidenum">
              <a:rPr lang="en-GB" smtClean="0"/>
              <a:t>‹#›</a:t>
            </a:fld>
            <a:endParaRPr lang="en-GB"/>
          </a:p>
        </p:txBody>
      </p:sp>
    </p:spTree>
    <p:extLst>
      <p:ext uri="{BB962C8B-B14F-4D97-AF65-F5344CB8AC3E}">
        <p14:creationId xmlns:p14="http://schemas.microsoft.com/office/powerpoint/2010/main" val="51410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7BDBE-E514-2D5B-7254-FF7EF74FC4C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2E45271-E4B2-1766-3FBB-4FEB901BD75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8E442C5-362B-3809-FF99-9567B093E10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3F01C05-B2C5-0594-B593-C20199D2A2E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3C0B7AC-912A-771D-D091-7375239211E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7D1B32F-9546-91F7-45BE-B4B72B6DDA3C}"/>
              </a:ext>
            </a:extLst>
          </p:cNvPr>
          <p:cNvSpPr>
            <a:spLocks noGrp="1"/>
          </p:cNvSpPr>
          <p:nvPr>
            <p:ph type="dt" sz="half" idx="10"/>
          </p:nvPr>
        </p:nvSpPr>
        <p:spPr/>
        <p:txBody>
          <a:bodyPr/>
          <a:lstStyle/>
          <a:p>
            <a:fld id="{B2C1BC6E-A98E-497D-9D66-821BCEBEB1C5}" type="datetimeFigureOut">
              <a:rPr lang="en-GB" smtClean="0"/>
              <a:t>09/06/2026</a:t>
            </a:fld>
            <a:endParaRPr lang="en-GB"/>
          </a:p>
        </p:txBody>
      </p:sp>
      <p:sp>
        <p:nvSpPr>
          <p:cNvPr id="8" name="Footer Placeholder 7">
            <a:extLst>
              <a:ext uri="{FF2B5EF4-FFF2-40B4-BE49-F238E27FC236}">
                <a16:creationId xmlns:a16="http://schemas.microsoft.com/office/drawing/2014/main" id="{117EEB49-8573-153D-3953-708A657199C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1D70383-1E46-A4AF-F621-5AE80B0842F2}"/>
              </a:ext>
            </a:extLst>
          </p:cNvPr>
          <p:cNvSpPr>
            <a:spLocks noGrp="1"/>
          </p:cNvSpPr>
          <p:nvPr>
            <p:ph type="sldNum" sz="quarter" idx="12"/>
          </p:nvPr>
        </p:nvSpPr>
        <p:spPr/>
        <p:txBody>
          <a:bodyPr/>
          <a:lstStyle/>
          <a:p>
            <a:fld id="{3CD49741-7676-4CD9-98E5-AD0785BA68A2}" type="slidenum">
              <a:rPr lang="en-GB" smtClean="0"/>
              <a:t>‹#›</a:t>
            </a:fld>
            <a:endParaRPr lang="en-GB"/>
          </a:p>
        </p:txBody>
      </p:sp>
    </p:spTree>
    <p:extLst>
      <p:ext uri="{BB962C8B-B14F-4D97-AF65-F5344CB8AC3E}">
        <p14:creationId xmlns:p14="http://schemas.microsoft.com/office/powerpoint/2010/main" val="18741901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9DF7E8-AC29-1477-9C70-1DDDBE368AE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12F6022-E90F-C46D-98C9-17008568964D}"/>
              </a:ext>
            </a:extLst>
          </p:cNvPr>
          <p:cNvSpPr>
            <a:spLocks noGrp="1"/>
          </p:cNvSpPr>
          <p:nvPr>
            <p:ph type="dt" sz="half" idx="10"/>
          </p:nvPr>
        </p:nvSpPr>
        <p:spPr/>
        <p:txBody>
          <a:bodyPr/>
          <a:lstStyle/>
          <a:p>
            <a:fld id="{B2C1BC6E-A98E-497D-9D66-821BCEBEB1C5}" type="datetimeFigureOut">
              <a:rPr lang="en-GB" smtClean="0"/>
              <a:t>09/06/2026</a:t>
            </a:fld>
            <a:endParaRPr lang="en-GB"/>
          </a:p>
        </p:txBody>
      </p:sp>
      <p:sp>
        <p:nvSpPr>
          <p:cNvPr id="4" name="Footer Placeholder 3">
            <a:extLst>
              <a:ext uri="{FF2B5EF4-FFF2-40B4-BE49-F238E27FC236}">
                <a16:creationId xmlns:a16="http://schemas.microsoft.com/office/drawing/2014/main" id="{0A1B5D0C-01BF-A863-D815-40F77DDA5C8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154045F-3116-8E33-FF1F-4E075DE5C3F4}"/>
              </a:ext>
            </a:extLst>
          </p:cNvPr>
          <p:cNvSpPr>
            <a:spLocks noGrp="1"/>
          </p:cNvSpPr>
          <p:nvPr>
            <p:ph type="sldNum" sz="quarter" idx="12"/>
          </p:nvPr>
        </p:nvSpPr>
        <p:spPr/>
        <p:txBody>
          <a:bodyPr/>
          <a:lstStyle/>
          <a:p>
            <a:fld id="{3CD49741-7676-4CD9-98E5-AD0785BA68A2}" type="slidenum">
              <a:rPr lang="en-GB" smtClean="0"/>
              <a:t>‹#›</a:t>
            </a:fld>
            <a:endParaRPr lang="en-GB"/>
          </a:p>
        </p:txBody>
      </p:sp>
    </p:spTree>
    <p:extLst>
      <p:ext uri="{BB962C8B-B14F-4D97-AF65-F5344CB8AC3E}">
        <p14:creationId xmlns:p14="http://schemas.microsoft.com/office/powerpoint/2010/main" val="38313627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3EC8494-EF0E-CA2C-786D-4CEA4B979FCC}"/>
              </a:ext>
            </a:extLst>
          </p:cNvPr>
          <p:cNvSpPr>
            <a:spLocks noGrp="1"/>
          </p:cNvSpPr>
          <p:nvPr>
            <p:ph type="dt" sz="half" idx="10"/>
          </p:nvPr>
        </p:nvSpPr>
        <p:spPr/>
        <p:txBody>
          <a:bodyPr/>
          <a:lstStyle/>
          <a:p>
            <a:fld id="{B2C1BC6E-A98E-497D-9D66-821BCEBEB1C5}" type="datetimeFigureOut">
              <a:rPr lang="en-GB" smtClean="0"/>
              <a:t>09/06/2026</a:t>
            </a:fld>
            <a:endParaRPr lang="en-GB"/>
          </a:p>
        </p:txBody>
      </p:sp>
      <p:sp>
        <p:nvSpPr>
          <p:cNvPr id="3" name="Footer Placeholder 2">
            <a:extLst>
              <a:ext uri="{FF2B5EF4-FFF2-40B4-BE49-F238E27FC236}">
                <a16:creationId xmlns:a16="http://schemas.microsoft.com/office/drawing/2014/main" id="{BC02CEF2-BCB5-C9F4-446D-F748728272F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9A25292-A2B8-96B2-B5A3-36CA0F1AF715}"/>
              </a:ext>
            </a:extLst>
          </p:cNvPr>
          <p:cNvSpPr>
            <a:spLocks noGrp="1"/>
          </p:cNvSpPr>
          <p:nvPr>
            <p:ph type="sldNum" sz="quarter" idx="12"/>
          </p:nvPr>
        </p:nvSpPr>
        <p:spPr/>
        <p:txBody>
          <a:bodyPr/>
          <a:lstStyle/>
          <a:p>
            <a:fld id="{3CD49741-7676-4CD9-98E5-AD0785BA68A2}" type="slidenum">
              <a:rPr lang="en-GB" smtClean="0"/>
              <a:t>‹#›</a:t>
            </a:fld>
            <a:endParaRPr lang="en-GB"/>
          </a:p>
        </p:txBody>
      </p:sp>
    </p:spTree>
    <p:extLst>
      <p:ext uri="{BB962C8B-B14F-4D97-AF65-F5344CB8AC3E}">
        <p14:creationId xmlns:p14="http://schemas.microsoft.com/office/powerpoint/2010/main" val="34324357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84C79-AAC8-E9BD-329B-07C010ED280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A1D15C1-44ED-8F55-5006-7A7EE771BF3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A662CBE-CFAB-8271-1089-848432BC50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C1027F0-EA64-579A-FF6D-5F9CE0A3A359}"/>
              </a:ext>
            </a:extLst>
          </p:cNvPr>
          <p:cNvSpPr>
            <a:spLocks noGrp="1"/>
          </p:cNvSpPr>
          <p:nvPr>
            <p:ph type="dt" sz="half" idx="10"/>
          </p:nvPr>
        </p:nvSpPr>
        <p:spPr/>
        <p:txBody>
          <a:bodyPr/>
          <a:lstStyle/>
          <a:p>
            <a:fld id="{B2C1BC6E-A98E-497D-9D66-821BCEBEB1C5}" type="datetimeFigureOut">
              <a:rPr lang="en-GB" smtClean="0"/>
              <a:t>09/06/2026</a:t>
            </a:fld>
            <a:endParaRPr lang="en-GB"/>
          </a:p>
        </p:txBody>
      </p:sp>
      <p:sp>
        <p:nvSpPr>
          <p:cNvPr id="6" name="Footer Placeholder 5">
            <a:extLst>
              <a:ext uri="{FF2B5EF4-FFF2-40B4-BE49-F238E27FC236}">
                <a16:creationId xmlns:a16="http://schemas.microsoft.com/office/drawing/2014/main" id="{3543B0EB-9217-F178-220B-0A07DFBFEFE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A901805-7FB9-32E3-8665-791EFB103772}"/>
              </a:ext>
            </a:extLst>
          </p:cNvPr>
          <p:cNvSpPr>
            <a:spLocks noGrp="1"/>
          </p:cNvSpPr>
          <p:nvPr>
            <p:ph type="sldNum" sz="quarter" idx="12"/>
          </p:nvPr>
        </p:nvSpPr>
        <p:spPr/>
        <p:txBody>
          <a:bodyPr/>
          <a:lstStyle/>
          <a:p>
            <a:fld id="{3CD49741-7676-4CD9-98E5-AD0785BA68A2}" type="slidenum">
              <a:rPr lang="en-GB" smtClean="0"/>
              <a:t>‹#›</a:t>
            </a:fld>
            <a:endParaRPr lang="en-GB"/>
          </a:p>
        </p:txBody>
      </p:sp>
    </p:spTree>
    <p:extLst>
      <p:ext uri="{BB962C8B-B14F-4D97-AF65-F5344CB8AC3E}">
        <p14:creationId xmlns:p14="http://schemas.microsoft.com/office/powerpoint/2010/main" val="20393421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C67E5-5A45-B139-5E60-B9E020BFB96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E0FC5C8-C663-2616-4A37-58E643D5E45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E05FE7E-B21E-84AF-7BA0-E9D3CA6520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9624B9A-9086-8EF1-7B40-CC7B14E74743}"/>
              </a:ext>
            </a:extLst>
          </p:cNvPr>
          <p:cNvSpPr>
            <a:spLocks noGrp="1"/>
          </p:cNvSpPr>
          <p:nvPr>
            <p:ph type="dt" sz="half" idx="10"/>
          </p:nvPr>
        </p:nvSpPr>
        <p:spPr/>
        <p:txBody>
          <a:bodyPr/>
          <a:lstStyle/>
          <a:p>
            <a:fld id="{B2C1BC6E-A98E-497D-9D66-821BCEBEB1C5}" type="datetimeFigureOut">
              <a:rPr lang="en-GB" smtClean="0"/>
              <a:t>09/06/2026</a:t>
            </a:fld>
            <a:endParaRPr lang="en-GB"/>
          </a:p>
        </p:txBody>
      </p:sp>
      <p:sp>
        <p:nvSpPr>
          <p:cNvPr id="6" name="Footer Placeholder 5">
            <a:extLst>
              <a:ext uri="{FF2B5EF4-FFF2-40B4-BE49-F238E27FC236}">
                <a16:creationId xmlns:a16="http://schemas.microsoft.com/office/drawing/2014/main" id="{66D1D2C3-8954-8671-E68A-F23FF3FC6E1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F9B0927-13A4-65A3-10DD-6BE588F90E95}"/>
              </a:ext>
            </a:extLst>
          </p:cNvPr>
          <p:cNvSpPr>
            <a:spLocks noGrp="1"/>
          </p:cNvSpPr>
          <p:nvPr>
            <p:ph type="sldNum" sz="quarter" idx="12"/>
          </p:nvPr>
        </p:nvSpPr>
        <p:spPr/>
        <p:txBody>
          <a:bodyPr/>
          <a:lstStyle/>
          <a:p>
            <a:fld id="{3CD49741-7676-4CD9-98E5-AD0785BA68A2}" type="slidenum">
              <a:rPr lang="en-GB" smtClean="0"/>
              <a:t>‹#›</a:t>
            </a:fld>
            <a:endParaRPr lang="en-GB"/>
          </a:p>
        </p:txBody>
      </p:sp>
    </p:spTree>
    <p:extLst>
      <p:ext uri="{BB962C8B-B14F-4D97-AF65-F5344CB8AC3E}">
        <p14:creationId xmlns:p14="http://schemas.microsoft.com/office/powerpoint/2010/main" val="7815149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2FFE4D3-41ED-16DC-7AF1-2F0386DAAA9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A8FFD84-3E92-AEE5-EA57-CF1886DCD91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19B1C06-6EF7-A8AA-8239-B399AB7062A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2C1BC6E-A98E-497D-9D66-821BCEBEB1C5}" type="datetimeFigureOut">
              <a:rPr lang="en-GB" smtClean="0"/>
              <a:t>09/06/2026</a:t>
            </a:fld>
            <a:endParaRPr lang="en-GB"/>
          </a:p>
        </p:txBody>
      </p:sp>
      <p:sp>
        <p:nvSpPr>
          <p:cNvPr id="5" name="Footer Placeholder 4">
            <a:extLst>
              <a:ext uri="{FF2B5EF4-FFF2-40B4-BE49-F238E27FC236}">
                <a16:creationId xmlns:a16="http://schemas.microsoft.com/office/drawing/2014/main" id="{047A8DEF-BE4B-F6BF-609D-6A3367DE253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AC1C75AE-348B-8AB5-A4EF-49BD85A3DC4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CD49741-7676-4CD9-98E5-AD0785BA68A2}" type="slidenum">
              <a:rPr lang="en-GB" smtClean="0"/>
              <a:t>‹#›</a:t>
            </a:fld>
            <a:endParaRPr lang="en-GB"/>
          </a:p>
        </p:txBody>
      </p:sp>
    </p:spTree>
    <p:extLst>
      <p:ext uri="{BB962C8B-B14F-4D97-AF65-F5344CB8AC3E}">
        <p14:creationId xmlns:p14="http://schemas.microsoft.com/office/powerpoint/2010/main" val="25426470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neu.org.uk/campaigns/save-education" TargetMode="External"/><Relationship Id="rId2" Type="http://schemas.openxmlformats.org/officeDocument/2006/relationships/hyperlink" Target="https://schoolcuts.org.uk/"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362D44EE-C852-4460-B8B5-C4F2BC205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80780A6-0549-DA50-45C6-F53DC2A7B2BD}"/>
              </a:ext>
            </a:extLst>
          </p:cNvPr>
          <p:cNvSpPr>
            <a:spLocks noGrp="1"/>
          </p:cNvSpPr>
          <p:nvPr>
            <p:ph type="ctrTitle"/>
          </p:nvPr>
        </p:nvSpPr>
        <p:spPr>
          <a:xfrm>
            <a:off x="6194716" y="739978"/>
            <a:ext cx="5334930" cy="3004145"/>
          </a:xfrm>
        </p:spPr>
        <p:txBody>
          <a:bodyPr>
            <a:normAutofit/>
          </a:bodyPr>
          <a:lstStyle/>
          <a:p>
            <a:r>
              <a:rPr lang="en-GB"/>
              <a:t>Save Education Ballot</a:t>
            </a:r>
          </a:p>
        </p:txBody>
      </p:sp>
      <p:sp>
        <p:nvSpPr>
          <p:cNvPr id="3" name="Subtitle 2">
            <a:extLst>
              <a:ext uri="{FF2B5EF4-FFF2-40B4-BE49-F238E27FC236}">
                <a16:creationId xmlns:a16="http://schemas.microsoft.com/office/drawing/2014/main" id="{B6A61BFD-240D-8F9B-8F96-36A7E86BEDAD}"/>
              </a:ext>
            </a:extLst>
          </p:cNvPr>
          <p:cNvSpPr>
            <a:spLocks noGrp="1"/>
          </p:cNvSpPr>
          <p:nvPr>
            <p:ph type="subTitle" idx="1"/>
          </p:nvPr>
        </p:nvSpPr>
        <p:spPr>
          <a:xfrm>
            <a:off x="6194715" y="3836197"/>
            <a:ext cx="5334931" cy="2189214"/>
          </a:xfrm>
        </p:spPr>
        <p:txBody>
          <a:bodyPr>
            <a:normAutofit/>
          </a:bodyPr>
          <a:lstStyle/>
          <a:p>
            <a:r>
              <a:rPr lang="en-GB" sz="3200" u="sng" dirty="0"/>
              <a:t>How we can win</a:t>
            </a:r>
          </a:p>
          <a:p>
            <a:r>
              <a:rPr lang="en-GB" dirty="0"/>
              <a:t>3</a:t>
            </a:r>
            <a:r>
              <a:rPr lang="en-GB" baseline="30000" dirty="0"/>
              <a:t>rd</a:t>
            </a:r>
            <a:r>
              <a:rPr lang="en-GB" dirty="0"/>
              <a:t> October – 15</a:t>
            </a:r>
            <a:r>
              <a:rPr lang="en-GB" baseline="30000" dirty="0"/>
              <a:t>th</a:t>
            </a:r>
            <a:r>
              <a:rPr lang="en-GB" dirty="0"/>
              <a:t> December</a:t>
            </a:r>
          </a:p>
        </p:txBody>
      </p:sp>
      <p:sp>
        <p:nvSpPr>
          <p:cNvPr id="36" name="Freeform: Shape 35">
            <a:extLst>
              <a:ext uri="{FF2B5EF4-FFF2-40B4-BE49-F238E27FC236}">
                <a16:creationId xmlns:a16="http://schemas.microsoft.com/office/drawing/2014/main" id="{658970D8-8D1D-4B5C-894B-E871CC865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1"/>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8" name="Freeform: Shape 37">
            <a:extLst>
              <a:ext uri="{FF2B5EF4-FFF2-40B4-BE49-F238E27FC236}">
                <a16:creationId xmlns:a16="http://schemas.microsoft.com/office/drawing/2014/main" id="{F227E5B6-9132-43CA-B503-37A18562AD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349052" y="0"/>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03C2051E-A88D-48E5-BACF-AAED178927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16245"/>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2" name="Freeform: Shape 41">
            <a:extLst>
              <a:ext uri="{FF2B5EF4-FFF2-40B4-BE49-F238E27FC236}">
                <a16:creationId xmlns:a16="http://schemas.microsoft.com/office/drawing/2014/main" id="{7821A508-2985-4905-874A-527429BAAB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D2929CB1-0E3C-4B2D-ADC5-0154FB33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697761" y="5717906"/>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pic>
        <p:nvPicPr>
          <p:cNvPr id="5" name="Picture 4">
            <a:extLst>
              <a:ext uri="{FF2B5EF4-FFF2-40B4-BE49-F238E27FC236}">
                <a16:creationId xmlns:a16="http://schemas.microsoft.com/office/drawing/2014/main" id="{95051EB4-9F98-5733-DD68-D570F9782E8C}"/>
              </a:ext>
            </a:extLst>
          </p:cNvPr>
          <p:cNvPicPr>
            <a:picLocks noChangeAspect="1"/>
          </p:cNvPicPr>
          <p:nvPr/>
        </p:nvPicPr>
        <p:blipFill>
          <a:blip r:embed="rId2">
            <a:extLst>
              <a:ext uri="{28A0092B-C50C-407E-A947-70E740481C1C}">
                <a14:useLocalDpi xmlns:a14="http://schemas.microsoft.com/office/drawing/2010/main" val="0"/>
              </a:ext>
            </a:extLst>
          </a:blip>
          <a:srcRect l="15048" r="14453" b="2"/>
          <a:stretch>
            <a:fillRect/>
          </a:stretch>
        </p:blipFill>
        <p:spPr>
          <a:xfrm>
            <a:off x="631840" y="598720"/>
            <a:ext cx="5178249" cy="5178249"/>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46" name="Freeform: Shape 45">
            <a:extLst>
              <a:ext uri="{FF2B5EF4-FFF2-40B4-BE49-F238E27FC236}">
                <a16:creationId xmlns:a16="http://schemas.microsoft.com/office/drawing/2014/main" id="{5F2F0C84-BE8C-4DC2-A6D3-30349A801D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520513" y="6258756"/>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3779537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2000"/>
                                  </p:stCondLst>
                                  <p:iterate type="lt">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4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3C66682-A1C4-9DBD-0907-CAFB2D525616}"/>
              </a:ext>
            </a:extLst>
          </p:cNvPr>
          <p:cNvSpPr>
            <a:spLocks noGrp="1"/>
          </p:cNvSpPr>
          <p:nvPr>
            <p:ph type="title"/>
          </p:nvPr>
        </p:nvSpPr>
        <p:spPr>
          <a:xfrm>
            <a:off x="1171074" y="1396686"/>
            <a:ext cx="3240506" cy="4064628"/>
          </a:xfrm>
        </p:spPr>
        <p:txBody>
          <a:bodyPr>
            <a:normAutofit/>
          </a:bodyPr>
          <a:lstStyle/>
          <a:p>
            <a:r>
              <a:rPr lang="en-GB" dirty="0">
                <a:solidFill>
                  <a:srgbClr val="FFFFFF"/>
                </a:solidFill>
              </a:rPr>
              <a:t>It won’t be easy</a:t>
            </a:r>
          </a:p>
        </p:txBody>
      </p:sp>
      <p:sp>
        <p:nvSpPr>
          <p:cNvPr id="12"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6E115EA8-6C00-5EA2-73C8-7CAE53D03098}"/>
              </a:ext>
            </a:extLst>
          </p:cNvPr>
          <p:cNvSpPr>
            <a:spLocks noGrp="1"/>
          </p:cNvSpPr>
          <p:nvPr>
            <p:ph idx="1"/>
          </p:nvPr>
        </p:nvSpPr>
        <p:spPr>
          <a:xfrm>
            <a:off x="5745555" y="1396686"/>
            <a:ext cx="5536397" cy="5214649"/>
          </a:xfrm>
        </p:spPr>
        <p:txBody>
          <a:bodyPr>
            <a:normAutofit/>
          </a:bodyPr>
          <a:lstStyle/>
          <a:p>
            <a:r>
              <a:rPr lang="en-GB" dirty="0"/>
              <a:t>The anti-trade union laws made it difficult to win a national ballot by design. </a:t>
            </a:r>
          </a:p>
          <a:p>
            <a:r>
              <a:rPr lang="en-GB" dirty="0"/>
              <a:t>Reps and the key to winning this</a:t>
            </a:r>
          </a:p>
          <a:p>
            <a:r>
              <a:rPr lang="en-GB" dirty="0"/>
              <a:t>We can’t afford not to take action</a:t>
            </a:r>
          </a:p>
          <a:p>
            <a:r>
              <a:rPr lang="en-GB" dirty="0"/>
              <a:t>Balloting alone, regardless of the outcome, put pressure on the government to listen</a:t>
            </a:r>
          </a:p>
          <a:p>
            <a:r>
              <a:rPr lang="en-GB" dirty="0"/>
              <a:t>A Reform government is looming</a:t>
            </a:r>
          </a:p>
          <a:p>
            <a:r>
              <a:rPr lang="en-GB" dirty="0"/>
              <a:t>We’ve done it before, we </a:t>
            </a:r>
            <a:r>
              <a:rPr lang="en-GB" b="1" u="sng" dirty="0"/>
              <a:t>CAN</a:t>
            </a:r>
            <a:r>
              <a:rPr lang="en-GB" dirty="0"/>
              <a:t> do it again</a:t>
            </a:r>
          </a:p>
        </p:txBody>
      </p:sp>
    </p:spTree>
    <p:extLst>
      <p:ext uri="{BB962C8B-B14F-4D97-AF65-F5344CB8AC3E}">
        <p14:creationId xmlns:p14="http://schemas.microsoft.com/office/powerpoint/2010/main" val="20736544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542ED3-91A6-F94A-40C4-31983A54EF9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7855E77-37D3-279F-A680-5A195D9AF8D8}"/>
              </a:ext>
            </a:extLst>
          </p:cNvPr>
          <p:cNvPicPr>
            <a:picLocks noChangeAspect="1"/>
          </p:cNvPicPr>
          <p:nvPr/>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8092242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92FEB64-6EEA-4759-B4A4-BD2C1E66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7393" y="847600"/>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71056CB-93C5-ED33-E0B3-EB454CE6AC1E}"/>
              </a:ext>
            </a:extLst>
          </p:cNvPr>
          <p:cNvSpPr>
            <a:spLocks noGrp="1"/>
          </p:cNvSpPr>
          <p:nvPr>
            <p:ph type="title"/>
          </p:nvPr>
        </p:nvSpPr>
        <p:spPr>
          <a:xfrm>
            <a:off x="1389278" y="1233241"/>
            <a:ext cx="3240506" cy="4064628"/>
          </a:xfrm>
        </p:spPr>
        <p:txBody>
          <a:bodyPr>
            <a:normAutofit/>
          </a:bodyPr>
          <a:lstStyle/>
          <a:p>
            <a:r>
              <a:rPr lang="en-GB">
                <a:solidFill>
                  <a:srgbClr val="FFFFFF"/>
                </a:solidFill>
              </a:rPr>
              <a:t>Why are we moving to a formal ballot?</a:t>
            </a:r>
          </a:p>
        </p:txBody>
      </p:sp>
      <p:sp>
        <p:nvSpPr>
          <p:cNvPr id="12" name="Freeform: Shape 11">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5EEC9898-612D-1B65-5C1C-F124C77A7873}"/>
              </a:ext>
            </a:extLst>
          </p:cNvPr>
          <p:cNvSpPr>
            <a:spLocks noGrp="1"/>
          </p:cNvSpPr>
          <p:nvPr>
            <p:ph idx="1"/>
          </p:nvPr>
        </p:nvSpPr>
        <p:spPr>
          <a:xfrm>
            <a:off x="6096000" y="847600"/>
            <a:ext cx="5878286" cy="5803570"/>
          </a:xfrm>
        </p:spPr>
        <p:txBody>
          <a:bodyPr anchor="t">
            <a:normAutofit/>
          </a:bodyPr>
          <a:lstStyle/>
          <a:p>
            <a:r>
              <a:rPr lang="en-GB" sz="2400" dirty="0"/>
              <a:t>School funding only increased by 1.9% next year</a:t>
            </a:r>
          </a:p>
          <a:p>
            <a:r>
              <a:rPr lang="en-GB" sz="2400" dirty="0"/>
              <a:t>To fully fund teachers and support staff pay increases, there is an £870 million shortfall nationally which increases to £1.1 billion when you include special schools, nurseries, alternative provision and sixth form.</a:t>
            </a:r>
          </a:p>
          <a:p>
            <a:r>
              <a:rPr lang="en-GB" sz="2400" dirty="0"/>
              <a:t> Restructures and redundancies are already on the rise with jobs on the line, this unfunded pay increase would only make things worse</a:t>
            </a:r>
          </a:p>
          <a:p>
            <a:r>
              <a:rPr lang="en-GB" sz="2400" dirty="0"/>
              <a:t>Even if the increases were fully funded, it would still be a real terms pay cut for educators</a:t>
            </a:r>
          </a:p>
          <a:p>
            <a:pPr marL="0" indent="0">
              <a:buNone/>
            </a:pPr>
            <a:endParaRPr lang="en-GB" dirty="0"/>
          </a:p>
          <a:p>
            <a:endParaRPr lang="en-GB" dirty="0"/>
          </a:p>
          <a:p>
            <a:endParaRPr lang="en-GB" dirty="0"/>
          </a:p>
        </p:txBody>
      </p:sp>
      <p:sp>
        <p:nvSpPr>
          <p:cNvPr id="18" name="Freeform: Shape 17">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0505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19634554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E92FEB64-6EEA-4759-B4A4-BD2C1E66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7393" y="847600"/>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6CDB6EA-815E-043A-EE8B-C82F23C99312}"/>
              </a:ext>
            </a:extLst>
          </p:cNvPr>
          <p:cNvSpPr>
            <a:spLocks noGrp="1"/>
          </p:cNvSpPr>
          <p:nvPr>
            <p:ph type="title"/>
          </p:nvPr>
        </p:nvSpPr>
        <p:spPr>
          <a:xfrm>
            <a:off x="1389278" y="1233241"/>
            <a:ext cx="3240506" cy="4064628"/>
          </a:xfrm>
        </p:spPr>
        <p:txBody>
          <a:bodyPr>
            <a:normAutofit/>
          </a:bodyPr>
          <a:lstStyle/>
          <a:p>
            <a:r>
              <a:rPr lang="en-GB" dirty="0">
                <a:solidFill>
                  <a:srgbClr val="FFFFFF"/>
                </a:solidFill>
              </a:rPr>
              <a:t>Why are we waiting until October 3</a:t>
            </a:r>
            <a:r>
              <a:rPr lang="en-GB" baseline="30000" dirty="0">
                <a:solidFill>
                  <a:srgbClr val="FFFFFF"/>
                </a:solidFill>
              </a:rPr>
              <a:t>rd</a:t>
            </a:r>
            <a:r>
              <a:rPr lang="en-GB" dirty="0">
                <a:solidFill>
                  <a:srgbClr val="FFFFFF"/>
                </a:solidFill>
              </a:rPr>
              <a:t>?</a:t>
            </a:r>
          </a:p>
        </p:txBody>
      </p:sp>
      <p:sp>
        <p:nvSpPr>
          <p:cNvPr id="21" name="Freeform: Shape 20">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22">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A12451D9-AC54-F112-B948-D601CE1353A5}"/>
              </a:ext>
            </a:extLst>
          </p:cNvPr>
          <p:cNvSpPr>
            <a:spLocks noGrp="1"/>
          </p:cNvSpPr>
          <p:nvPr>
            <p:ph idx="1"/>
          </p:nvPr>
        </p:nvSpPr>
        <p:spPr>
          <a:xfrm>
            <a:off x="6096000" y="820880"/>
            <a:ext cx="5257799" cy="4889350"/>
          </a:xfrm>
        </p:spPr>
        <p:txBody>
          <a:bodyPr anchor="t">
            <a:normAutofit/>
          </a:bodyPr>
          <a:lstStyle/>
          <a:p>
            <a:r>
              <a:rPr lang="en-GB" dirty="0"/>
              <a:t>The indicative ballot did not deliver the results we wanted to see</a:t>
            </a:r>
          </a:p>
          <a:p>
            <a:r>
              <a:rPr lang="en-GB" dirty="0"/>
              <a:t>We need time to build, talk to members, hold meetings, prepare members</a:t>
            </a:r>
          </a:p>
          <a:p>
            <a:r>
              <a:rPr lang="en-GB" dirty="0"/>
              <a:t>There is a chance electronic ballots </a:t>
            </a:r>
            <a:r>
              <a:rPr lang="en-GB" i="1" dirty="0"/>
              <a:t>may</a:t>
            </a:r>
            <a:r>
              <a:rPr lang="en-GB" dirty="0"/>
              <a:t> be brought in by then</a:t>
            </a:r>
          </a:p>
        </p:txBody>
      </p:sp>
      <p:sp>
        <p:nvSpPr>
          <p:cNvPr id="18" name="Freeform: Shape 17">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0505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8650905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267B5DA-A978-271B-9D4B-A94C84390E73}"/>
              </a:ext>
            </a:extLst>
          </p:cNvPr>
          <p:cNvSpPr>
            <a:spLocks noGrp="1"/>
          </p:cNvSpPr>
          <p:nvPr>
            <p:ph type="title"/>
          </p:nvPr>
        </p:nvSpPr>
        <p:spPr>
          <a:xfrm>
            <a:off x="1171074" y="1396686"/>
            <a:ext cx="3240506" cy="4064628"/>
          </a:xfrm>
        </p:spPr>
        <p:txBody>
          <a:bodyPr>
            <a:normAutofit/>
          </a:bodyPr>
          <a:lstStyle/>
          <a:p>
            <a:r>
              <a:rPr lang="en-GB" dirty="0">
                <a:solidFill>
                  <a:srgbClr val="FFFFFF"/>
                </a:solidFill>
              </a:rPr>
              <a:t>Challenges of a formal vs indicative ballot</a:t>
            </a:r>
          </a:p>
        </p:txBody>
      </p:sp>
      <p:sp>
        <p:nvSpPr>
          <p:cNvPr id="31" name="Arc 30">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3" name="Oval 32">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428FBDC9-07FF-DB6A-1A64-9D970D3C0357}"/>
              </a:ext>
            </a:extLst>
          </p:cNvPr>
          <p:cNvSpPr>
            <a:spLocks noGrp="1"/>
          </p:cNvSpPr>
          <p:nvPr>
            <p:ph idx="1"/>
          </p:nvPr>
        </p:nvSpPr>
        <p:spPr>
          <a:xfrm>
            <a:off x="5370153" y="1396686"/>
            <a:ext cx="6517047" cy="5065533"/>
          </a:xfrm>
        </p:spPr>
        <p:txBody>
          <a:bodyPr>
            <a:normAutofit/>
          </a:bodyPr>
          <a:lstStyle/>
          <a:p>
            <a:r>
              <a:rPr lang="en-GB" dirty="0"/>
              <a:t>Electronic versus physical ballots</a:t>
            </a:r>
          </a:p>
          <a:p>
            <a:r>
              <a:rPr lang="en-GB" dirty="0"/>
              <a:t>Postal service</a:t>
            </a:r>
          </a:p>
          <a:p>
            <a:r>
              <a:rPr lang="en-GB" dirty="0"/>
              <a:t>Addresses need to be accurate </a:t>
            </a:r>
          </a:p>
          <a:p>
            <a:r>
              <a:rPr lang="en-GB" dirty="0"/>
              <a:t>Members have busy lives</a:t>
            </a:r>
          </a:p>
          <a:p>
            <a:r>
              <a:rPr lang="en-GB" dirty="0"/>
              <a:t>Members need to look out for the ballot</a:t>
            </a:r>
          </a:p>
          <a:p>
            <a:r>
              <a:rPr lang="en-GB" dirty="0"/>
              <a:t>Re-sending ballots takes longer</a:t>
            </a:r>
          </a:p>
          <a:p>
            <a:r>
              <a:rPr lang="en-GB" dirty="0"/>
              <a:t>Chasing the last few votes can’t be left too late</a:t>
            </a:r>
          </a:p>
          <a:p>
            <a:r>
              <a:rPr lang="en-GB" dirty="0"/>
              <a:t>Votes can’t be traced digitally</a:t>
            </a:r>
          </a:p>
        </p:txBody>
      </p:sp>
    </p:spTree>
    <p:extLst>
      <p:ext uri="{BB962C8B-B14F-4D97-AF65-F5344CB8AC3E}">
        <p14:creationId xmlns:p14="http://schemas.microsoft.com/office/powerpoint/2010/main" val="42056495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92FEB64-6EEA-4759-B4A4-BD2C1E66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7393" y="847600"/>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CC19D52-9D4B-E992-A183-BF7766BA1A49}"/>
              </a:ext>
            </a:extLst>
          </p:cNvPr>
          <p:cNvSpPr>
            <a:spLocks noGrp="1"/>
          </p:cNvSpPr>
          <p:nvPr>
            <p:ph type="title"/>
          </p:nvPr>
        </p:nvSpPr>
        <p:spPr>
          <a:xfrm>
            <a:off x="1389278" y="1233241"/>
            <a:ext cx="3240506" cy="4064628"/>
          </a:xfrm>
        </p:spPr>
        <p:txBody>
          <a:bodyPr>
            <a:normAutofit/>
          </a:bodyPr>
          <a:lstStyle/>
          <a:p>
            <a:r>
              <a:rPr lang="en-GB" dirty="0">
                <a:solidFill>
                  <a:srgbClr val="FFFFFF"/>
                </a:solidFill>
              </a:rPr>
              <a:t>The importance of reps</a:t>
            </a:r>
          </a:p>
        </p:txBody>
      </p:sp>
      <p:sp>
        <p:nvSpPr>
          <p:cNvPr id="12" name="Freeform: Shape 11">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C9B04D31-EC51-8F31-81F4-F05DAB596A47}"/>
              </a:ext>
            </a:extLst>
          </p:cNvPr>
          <p:cNvSpPr>
            <a:spLocks noGrp="1"/>
          </p:cNvSpPr>
          <p:nvPr>
            <p:ph idx="1"/>
          </p:nvPr>
        </p:nvSpPr>
        <p:spPr>
          <a:xfrm>
            <a:off x="6096000" y="820880"/>
            <a:ext cx="5257799" cy="4889350"/>
          </a:xfrm>
        </p:spPr>
        <p:txBody>
          <a:bodyPr anchor="t">
            <a:normAutofit fontScale="92500"/>
          </a:bodyPr>
          <a:lstStyle/>
          <a:p>
            <a:r>
              <a:rPr lang="en-GB" dirty="0"/>
              <a:t>Ballots are won in schools, not by national or local comms</a:t>
            </a:r>
          </a:p>
          <a:p>
            <a:r>
              <a:rPr lang="en-GB" dirty="0"/>
              <a:t>Turnouts in schools with an active rep is </a:t>
            </a:r>
            <a:r>
              <a:rPr lang="en-GB" i="1" u="sng" dirty="0"/>
              <a:t>consistently</a:t>
            </a:r>
            <a:r>
              <a:rPr lang="en-GB" dirty="0"/>
              <a:t> higher than in schools without</a:t>
            </a:r>
          </a:p>
          <a:p>
            <a:r>
              <a:rPr lang="en-GB" dirty="0"/>
              <a:t>The more reps, the higher the turnout</a:t>
            </a:r>
          </a:p>
          <a:p>
            <a:r>
              <a:rPr lang="en-GB" dirty="0"/>
              <a:t>Schools where reps hold a ballot meeting have a higher turnout still</a:t>
            </a:r>
          </a:p>
          <a:p>
            <a:r>
              <a:rPr lang="en-GB" dirty="0"/>
              <a:t>81% of members who had a conversation with their rep voted in the last ballot</a:t>
            </a:r>
          </a:p>
        </p:txBody>
      </p:sp>
      <p:sp>
        <p:nvSpPr>
          <p:cNvPr id="18" name="Freeform: Shape 17">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0505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22999472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EA39367-5B92-5BCF-FC31-BB7FB4298339}"/>
              </a:ext>
            </a:extLst>
          </p:cNvPr>
          <p:cNvSpPr>
            <a:spLocks noGrp="1"/>
          </p:cNvSpPr>
          <p:nvPr>
            <p:ph type="title"/>
          </p:nvPr>
        </p:nvSpPr>
        <p:spPr>
          <a:xfrm>
            <a:off x="1171074" y="1396686"/>
            <a:ext cx="3240506" cy="4064628"/>
          </a:xfrm>
        </p:spPr>
        <p:txBody>
          <a:bodyPr>
            <a:normAutofit/>
          </a:bodyPr>
          <a:lstStyle/>
          <a:p>
            <a:r>
              <a:rPr lang="en-GB" dirty="0">
                <a:solidFill>
                  <a:srgbClr val="FFFFFF"/>
                </a:solidFill>
              </a:rPr>
              <a:t>What does this mean for you as a rep?</a:t>
            </a:r>
          </a:p>
        </p:txBody>
      </p:sp>
      <p:sp>
        <p:nvSpPr>
          <p:cNvPr id="12"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F1DB8828-CF5C-AE21-7A50-9D36EED58A22}"/>
              </a:ext>
            </a:extLst>
          </p:cNvPr>
          <p:cNvSpPr>
            <a:spLocks noGrp="1"/>
          </p:cNvSpPr>
          <p:nvPr>
            <p:ph idx="1"/>
          </p:nvPr>
        </p:nvSpPr>
        <p:spPr>
          <a:xfrm>
            <a:off x="5370153" y="1526033"/>
            <a:ext cx="6223133" cy="4936187"/>
          </a:xfrm>
        </p:spPr>
        <p:txBody>
          <a:bodyPr>
            <a:normAutofit lnSpcReduction="10000"/>
          </a:bodyPr>
          <a:lstStyle/>
          <a:p>
            <a:pPr marL="0" indent="0">
              <a:buNone/>
            </a:pPr>
            <a:r>
              <a:rPr lang="en-GB" b="1" dirty="0"/>
              <a:t>We need you to start the work now</a:t>
            </a:r>
          </a:p>
          <a:p>
            <a:r>
              <a:rPr lang="en-GB" dirty="0"/>
              <a:t>Elect a co-rep or two, put together a ballot committee</a:t>
            </a:r>
          </a:p>
          <a:p>
            <a:r>
              <a:rPr lang="en-GB" dirty="0"/>
              <a:t>Start advertising the ballot date</a:t>
            </a:r>
          </a:p>
          <a:p>
            <a:r>
              <a:rPr lang="en-GB" dirty="0"/>
              <a:t>Plan in a meeting for before the summer holidays and share why we are balloting</a:t>
            </a:r>
          </a:p>
          <a:p>
            <a:r>
              <a:rPr lang="en-GB" dirty="0"/>
              <a:t>Check your membership lists, ensure they are accurate, up to date and ask members if their details are correct</a:t>
            </a:r>
          </a:p>
          <a:p>
            <a:r>
              <a:rPr lang="en-GB" dirty="0"/>
              <a:t>Tell us if you need support early</a:t>
            </a:r>
          </a:p>
          <a:p>
            <a:endParaRPr lang="en-GB" dirty="0"/>
          </a:p>
        </p:txBody>
      </p:sp>
    </p:spTree>
    <p:extLst>
      <p:ext uri="{BB962C8B-B14F-4D97-AF65-F5344CB8AC3E}">
        <p14:creationId xmlns:p14="http://schemas.microsoft.com/office/powerpoint/2010/main" val="15073761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92FEB64-6EEA-4759-B4A4-BD2C1E66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7393" y="847600"/>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6510C62-7334-A86F-A3A7-6810B8C1D1DC}"/>
              </a:ext>
            </a:extLst>
          </p:cNvPr>
          <p:cNvSpPr>
            <a:spLocks noGrp="1"/>
          </p:cNvSpPr>
          <p:nvPr>
            <p:ph type="title"/>
          </p:nvPr>
        </p:nvSpPr>
        <p:spPr>
          <a:xfrm>
            <a:off x="1389278" y="1233241"/>
            <a:ext cx="3240506" cy="4064628"/>
          </a:xfrm>
        </p:spPr>
        <p:txBody>
          <a:bodyPr>
            <a:normAutofit/>
          </a:bodyPr>
          <a:lstStyle/>
          <a:p>
            <a:r>
              <a:rPr lang="en-GB">
                <a:solidFill>
                  <a:srgbClr val="FFFFFF"/>
                </a:solidFill>
              </a:rPr>
              <a:t>Action plan from now until October 3rd</a:t>
            </a:r>
          </a:p>
        </p:txBody>
      </p:sp>
      <p:sp>
        <p:nvSpPr>
          <p:cNvPr id="12" name="Freeform: Shape 11">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76F43B02-0A2D-1F5A-E930-5BF9773E2A74}"/>
              </a:ext>
            </a:extLst>
          </p:cNvPr>
          <p:cNvSpPr>
            <a:spLocks noGrp="1"/>
          </p:cNvSpPr>
          <p:nvPr>
            <p:ph idx="1"/>
          </p:nvPr>
        </p:nvSpPr>
        <p:spPr>
          <a:xfrm>
            <a:off x="6096000" y="239485"/>
            <a:ext cx="5791200" cy="6335485"/>
          </a:xfrm>
        </p:spPr>
        <p:txBody>
          <a:bodyPr anchor="t">
            <a:normAutofit fontScale="92500" lnSpcReduction="20000"/>
          </a:bodyPr>
          <a:lstStyle/>
          <a:p>
            <a:pPr marL="0" indent="0">
              <a:buNone/>
            </a:pPr>
            <a:r>
              <a:rPr lang="en-GB" u="sng" dirty="0"/>
              <a:t>Actions for June/July:</a:t>
            </a:r>
          </a:p>
          <a:p>
            <a:r>
              <a:rPr lang="en-GB" dirty="0"/>
              <a:t>Start building a team of reps and/or ballot committee to help</a:t>
            </a:r>
          </a:p>
          <a:p>
            <a:r>
              <a:rPr lang="en-GB" dirty="0"/>
              <a:t>Start advertising the ballot to build awareness: staffroom, </a:t>
            </a:r>
            <a:r>
              <a:rPr lang="en-GB" dirty="0" err="1"/>
              <a:t>whatsapp</a:t>
            </a:r>
            <a:r>
              <a:rPr lang="en-GB" dirty="0"/>
              <a:t> groups, in person conversation</a:t>
            </a:r>
          </a:p>
          <a:p>
            <a:r>
              <a:rPr lang="en-GB" dirty="0"/>
              <a:t>Organise a meeting before the summer holidays: share why we are balloting, gauge members responses, who supports, who needs convincing</a:t>
            </a:r>
          </a:p>
          <a:p>
            <a:r>
              <a:rPr lang="en-GB" dirty="0"/>
              <a:t>Check your membership lists and update</a:t>
            </a:r>
          </a:p>
          <a:p>
            <a:r>
              <a:rPr lang="en-GB" dirty="0"/>
              <a:t>Set up communication channels if they don’t yet exist</a:t>
            </a:r>
          </a:p>
          <a:p>
            <a:r>
              <a:rPr lang="en-GB" dirty="0"/>
              <a:t>Request release for 22</a:t>
            </a:r>
            <a:r>
              <a:rPr lang="en-GB" baseline="30000" dirty="0"/>
              <a:t>nd</a:t>
            </a:r>
            <a:r>
              <a:rPr lang="en-GB" dirty="0"/>
              <a:t> September, reps training day</a:t>
            </a:r>
          </a:p>
          <a:p>
            <a:r>
              <a:rPr lang="en-GB" dirty="0"/>
              <a:t>Recruit!</a:t>
            </a:r>
          </a:p>
        </p:txBody>
      </p:sp>
      <p:sp>
        <p:nvSpPr>
          <p:cNvPr id="18" name="Freeform: Shape 17">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0505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35004353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0B65789-E43D-185C-8AC3-25518BF0BE1C}"/>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733C0EE-B01A-23AE-0063-F62A114746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2A1D86B8-111A-EB00-E5A8-A3A989E75F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7393" y="847600"/>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D1BFAC-7D57-7BEE-2355-1EDB1FD99919}"/>
              </a:ext>
            </a:extLst>
          </p:cNvPr>
          <p:cNvSpPr>
            <a:spLocks noGrp="1"/>
          </p:cNvSpPr>
          <p:nvPr>
            <p:ph type="title"/>
          </p:nvPr>
        </p:nvSpPr>
        <p:spPr>
          <a:xfrm>
            <a:off x="1389278" y="1233241"/>
            <a:ext cx="3240506" cy="4064628"/>
          </a:xfrm>
        </p:spPr>
        <p:txBody>
          <a:bodyPr>
            <a:normAutofit/>
          </a:bodyPr>
          <a:lstStyle/>
          <a:p>
            <a:r>
              <a:rPr lang="en-GB">
                <a:solidFill>
                  <a:srgbClr val="FFFFFF"/>
                </a:solidFill>
              </a:rPr>
              <a:t>Action plan from now until October 3rd</a:t>
            </a:r>
          </a:p>
        </p:txBody>
      </p:sp>
      <p:sp>
        <p:nvSpPr>
          <p:cNvPr id="12" name="Freeform: Shape 11">
            <a:extLst>
              <a:ext uri="{FF2B5EF4-FFF2-40B4-BE49-F238E27FC236}">
                <a16:creationId xmlns:a16="http://schemas.microsoft.com/office/drawing/2014/main" id="{93A98713-3BCA-EE75-7817-7702878BA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28F9523-1C66-8020-A7F8-7E038929E8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95F1C176-843A-0E55-78A8-2D6274EF29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E039D29D-5AA6-3855-4115-99790031C227}"/>
              </a:ext>
            </a:extLst>
          </p:cNvPr>
          <p:cNvSpPr>
            <a:spLocks noGrp="1"/>
          </p:cNvSpPr>
          <p:nvPr>
            <p:ph idx="1"/>
          </p:nvPr>
        </p:nvSpPr>
        <p:spPr>
          <a:xfrm>
            <a:off x="6096000" y="239485"/>
            <a:ext cx="5791200" cy="6335485"/>
          </a:xfrm>
        </p:spPr>
        <p:txBody>
          <a:bodyPr anchor="t">
            <a:normAutofit fontScale="85000" lnSpcReduction="20000"/>
          </a:bodyPr>
          <a:lstStyle/>
          <a:p>
            <a:pPr marL="0" indent="0">
              <a:buNone/>
            </a:pPr>
            <a:r>
              <a:rPr lang="en-GB" u="sng" dirty="0"/>
              <a:t>Actions for September:</a:t>
            </a:r>
          </a:p>
          <a:p>
            <a:r>
              <a:rPr lang="en-GB" dirty="0"/>
              <a:t>New staff members:</a:t>
            </a:r>
          </a:p>
          <a:p>
            <a:pPr>
              <a:buFontTx/>
              <a:buChar char="-"/>
            </a:pPr>
            <a:r>
              <a:rPr lang="en-GB" dirty="0"/>
              <a:t>Are they members? Make sure they are on your membership list</a:t>
            </a:r>
          </a:p>
          <a:p>
            <a:pPr>
              <a:buFontTx/>
              <a:buChar char="-"/>
            </a:pPr>
            <a:r>
              <a:rPr lang="en-GB" dirty="0"/>
              <a:t>Are they not in a union? Recruit them</a:t>
            </a:r>
          </a:p>
          <a:p>
            <a:r>
              <a:rPr lang="en-GB" dirty="0"/>
              <a:t>Organise another meeting in the first few weeks, revisit the topic of the ballot</a:t>
            </a:r>
          </a:p>
          <a:p>
            <a:r>
              <a:rPr lang="en-GB" dirty="0"/>
              <a:t>Check your membership lists and update</a:t>
            </a:r>
          </a:p>
          <a:p>
            <a:r>
              <a:rPr lang="en-GB" dirty="0"/>
              <a:t>Arrange a plan for your rep team/ballot committee: what is everyone’s area of responsibility?</a:t>
            </a:r>
          </a:p>
          <a:p>
            <a:r>
              <a:rPr lang="en-GB" dirty="0"/>
              <a:t>Get your paperwork ready to track who has voted and who needs to be chased.</a:t>
            </a:r>
          </a:p>
          <a:p>
            <a:r>
              <a:rPr lang="en-GB" dirty="0"/>
              <a:t>Request release for 22</a:t>
            </a:r>
            <a:r>
              <a:rPr lang="en-GB" baseline="30000" dirty="0"/>
              <a:t>nd</a:t>
            </a:r>
            <a:r>
              <a:rPr lang="en-GB" dirty="0"/>
              <a:t> September, reps training day</a:t>
            </a:r>
          </a:p>
          <a:p>
            <a:r>
              <a:rPr lang="en-GB" dirty="0"/>
              <a:t>Arrange a ballot party for the first week of the ballot, order food, invite all members to bring their ballot papers</a:t>
            </a:r>
          </a:p>
          <a:p>
            <a:r>
              <a:rPr lang="en-GB" dirty="0"/>
              <a:t>Recruit!</a:t>
            </a:r>
          </a:p>
        </p:txBody>
      </p:sp>
      <p:sp>
        <p:nvSpPr>
          <p:cNvPr id="18" name="Freeform: Shape 17">
            <a:extLst>
              <a:ext uri="{FF2B5EF4-FFF2-40B4-BE49-F238E27FC236}">
                <a16:creationId xmlns:a16="http://schemas.microsoft.com/office/drawing/2014/main" id="{52EB0C06-7E42-5ABE-516A-92BC0F0325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A9AB940E-A3D1-21D1-2C61-D2CBC2E54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0505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B7480B1B-0D70-8A25-91EC-4EF6810F0E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32234967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92FEB64-6EEA-4759-B4A4-BD2C1E66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7393" y="847600"/>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861BF86-D90D-18DD-2CF3-85D88B12EE5F}"/>
              </a:ext>
            </a:extLst>
          </p:cNvPr>
          <p:cNvSpPr>
            <a:spLocks noGrp="1"/>
          </p:cNvSpPr>
          <p:nvPr>
            <p:ph type="title"/>
          </p:nvPr>
        </p:nvSpPr>
        <p:spPr>
          <a:xfrm>
            <a:off x="1389278" y="1233241"/>
            <a:ext cx="3240506" cy="4064628"/>
          </a:xfrm>
        </p:spPr>
        <p:txBody>
          <a:bodyPr>
            <a:normAutofit/>
          </a:bodyPr>
          <a:lstStyle/>
          <a:p>
            <a:r>
              <a:rPr lang="en-GB" dirty="0">
                <a:solidFill>
                  <a:srgbClr val="FFFFFF"/>
                </a:solidFill>
              </a:rPr>
              <a:t>Resources to use to get the message across</a:t>
            </a:r>
          </a:p>
        </p:txBody>
      </p:sp>
      <p:sp>
        <p:nvSpPr>
          <p:cNvPr id="12" name="Freeform: Shape 11">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A71DC4EE-18AE-0205-514F-C0D2B2C406C7}"/>
              </a:ext>
            </a:extLst>
          </p:cNvPr>
          <p:cNvSpPr>
            <a:spLocks noGrp="1"/>
          </p:cNvSpPr>
          <p:nvPr>
            <p:ph idx="1"/>
          </p:nvPr>
        </p:nvSpPr>
        <p:spPr>
          <a:xfrm>
            <a:off x="6096000" y="820880"/>
            <a:ext cx="5257799" cy="4889350"/>
          </a:xfrm>
        </p:spPr>
        <p:txBody>
          <a:bodyPr anchor="t">
            <a:normAutofit/>
          </a:bodyPr>
          <a:lstStyle/>
          <a:p>
            <a:r>
              <a:rPr lang="en-GB" dirty="0"/>
              <a:t>School cuts - </a:t>
            </a:r>
            <a:r>
              <a:rPr lang="en-GB" dirty="0">
                <a:hlinkClick r:id="rId2"/>
              </a:rPr>
              <a:t>Find out how Government cuts will affect your child’s school #SchoolCuts :: School Cuts</a:t>
            </a:r>
            <a:endParaRPr lang="en-GB" dirty="0"/>
          </a:p>
          <a:p>
            <a:r>
              <a:rPr lang="en-GB" dirty="0"/>
              <a:t>NEU website - </a:t>
            </a:r>
            <a:r>
              <a:rPr lang="en-GB" dirty="0">
                <a:hlinkClick r:id="rId3"/>
              </a:rPr>
              <a:t>Save education | National Education Union</a:t>
            </a:r>
            <a:endParaRPr lang="en-GB" dirty="0"/>
          </a:p>
          <a:p>
            <a:endParaRPr lang="en-GB" dirty="0"/>
          </a:p>
        </p:txBody>
      </p:sp>
      <p:sp>
        <p:nvSpPr>
          <p:cNvPr id="18" name="Freeform: Shape 17">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0505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12308204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8882</TotalTime>
  <Words>1546</Words>
  <Application>Microsoft Office PowerPoint</Application>
  <PresentationFormat>Widescreen</PresentationFormat>
  <Paragraphs>104</Paragraphs>
  <Slides>11</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Aptos</vt:lpstr>
      <vt:lpstr>Aptos Display</vt:lpstr>
      <vt:lpstr>Arial</vt:lpstr>
      <vt:lpstr>Calibri</vt:lpstr>
      <vt:lpstr>Office Theme</vt:lpstr>
      <vt:lpstr>Save Education Ballot</vt:lpstr>
      <vt:lpstr>Why are we moving to a formal ballot?</vt:lpstr>
      <vt:lpstr>Why are we waiting until October 3rd?</vt:lpstr>
      <vt:lpstr>Challenges of a formal vs indicative ballot</vt:lpstr>
      <vt:lpstr>The importance of reps</vt:lpstr>
      <vt:lpstr>What does this mean for you as a rep?</vt:lpstr>
      <vt:lpstr>Action plan from now until October 3rd</vt:lpstr>
      <vt:lpstr>Action plan from now until October 3rd</vt:lpstr>
      <vt:lpstr>Resources to use to get the message across</vt:lpstr>
      <vt:lpstr>It won’t be easy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ROSIE BOND</dc:creator>
  <cp:lastModifiedBy>ROSIE BOND</cp:lastModifiedBy>
  <cp:revision>1</cp:revision>
  <dcterms:created xsi:type="dcterms:W3CDTF">2026-06-09T11:53:16Z</dcterms:created>
  <dcterms:modified xsi:type="dcterms:W3CDTF">2026-06-15T15:55:32Z</dcterms:modified>
</cp:coreProperties>
</file>